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82534" autoAdjust="0"/>
  </p:normalViewPr>
  <p:slideViewPr>
    <p:cSldViewPr snapToGrid="0">
      <p:cViewPr varScale="1">
        <p:scale>
          <a:sx n="76" d="100"/>
          <a:sy n="76" d="100"/>
        </p:scale>
        <p:origin x="141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201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63788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2883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If you have got through the first activities quickly, use this film to give information about creating inclusive communications.  If you are running out of time, highlight a quick overview and reference the EFDS guidance.  This can go out in your useful links in your follow up email after the course.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Use EFDS Inclusive </a:t>
            </a:r>
            <a:r>
              <a:rPr lang="en-GB" dirty="0" err="1"/>
              <a:t>Comms</a:t>
            </a:r>
            <a:r>
              <a:rPr lang="en-GB" dirty="0"/>
              <a:t> film and booklet (included in your Tutor pack) for reference</a:t>
            </a:r>
            <a:r>
              <a:rPr lang="en-GB" dirty="0" smtClean="0"/>
              <a:t>.</a:t>
            </a:r>
          </a:p>
          <a:p>
            <a:pPr marL="0" lvl="0" indent="0" algn="l" rtl="0">
              <a:spcBef>
                <a:spcPts val="0"/>
              </a:spcBef>
              <a:spcAft>
                <a:spcPts val="0"/>
              </a:spcAft>
              <a:buNone/>
            </a:pPr>
            <a:r>
              <a:rPr lang="en-GB" dirty="0" smtClean="0"/>
              <a:t>Video can</a:t>
            </a:r>
            <a:r>
              <a:rPr lang="en-GB" baseline="0" dirty="0" smtClean="0"/>
              <a:t> also be found - https://www.youtube.com/watch?v=XGcoCZa-a50 </a:t>
            </a:r>
            <a:endParaRPr dirty="0"/>
          </a:p>
        </p:txBody>
      </p:sp>
      <p:sp>
        <p:nvSpPr>
          <p:cNvPr id="170" name="Google Shape;170;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55390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This is an opportunity for participants to think about the additional challenges a person with a disability might have faced getting to the venue and then once they are in a venue.  Reference the Access Checklist that clubs and centres can use to assess how they are doing. Highlight that no one is expected to have everything in place all at once but that it is a good idea to have a plan in place.  Also use the EFDS Accessible Facilities document for your own reference and ensure a link is included in the follow up email for attendees.</a:t>
            </a:r>
            <a:endParaRPr/>
          </a:p>
        </p:txBody>
      </p:sp>
      <p:sp>
        <p:nvSpPr>
          <p:cNvPr id="178" name="Google Shape;178;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1531910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Assess if you think your group need this (it can vary!).  This is an opportunity to highlight that language can vary greatly between groups and people of different ages. </a:t>
            </a:r>
            <a:endParaRPr/>
          </a:p>
        </p:txBody>
      </p:sp>
      <p:sp>
        <p:nvSpPr>
          <p:cNvPr id="185" name="Google Shape;185;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1693109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This is a good opportunity for the people in the group to understand some of the challenges people might face.  While this is a classroom based activity, as you move around, ask attendees how they feel this might affect activity on the water and what the implications of this might be.</a:t>
            </a:r>
            <a:endParaRPr/>
          </a:p>
          <a:p>
            <a:pPr marL="0" lvl="0" indent="0" algn="l" rtl="0">
              <a:spcBef>
                <a:spcPts val="0"/>
              </a:spcBef>
              <a:spcAft>
                <a:spcPts val="0"/>
              </a:spcAft>
              <a:buNone/>
            </a:pPr>
            <a:r>
              <a:rPr lang="en-GB"/>
              <a:t>While not specific to our sport, you can use the disability specific resources in the resource pack for reference.</a:t>
            </a:r>
            <a:endParaRPr/>
          </a:p>
        </p:txBody>
      </p:sp>
      <p:sp>
        <p:nvSpPr>
          <p:cNvPr id="198" name="Google Shape;198;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extLst>
      <p:ext uri="{BB962C8B-B14F-4D97-AF65-F5344CB8AC3E}">
        <p14:creationId xmlns:p14="http://schemas.microsoft.com/office/powerpoint/2010/main" val="677935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Start with the ‘Boats’ cards and then add the paddles and additional equipment cards.</a:t>
            </a:r>
            <a:endParaRPr/>
          </a:p>
          <a:p>
            <a:pPr marL="0" lvl="0" indent="0" algn="l" rtl="0">
              <a:spcBef>
                <a:spcPts val="0"/>
              </a:spcBef>
              <a:spcAft>
                <a:spcPts val="0"/>
              </a:spcAft>
              <a:buNone/>
            </a:pPr>
            <a:endParaRPr/>
          </a:p>
          <a:p>
            <a:pPr marL="0" lvl="0" indent="0" algn="l" rtl="0">
              <a:spcBef>
                <a:spcPts val="0"/>
              </a:spcBef>
              <a:spcAft>
                <a:spcPts val="0"/>
              </a:spcAft>
              <a:buNone/>
            </a:pPr>
            <a:r>
              <a:rPr lang="en-GB"/>
              <a:t>Move around the groups, stand back and listen to what they are discussing. Feel free to add in your thoughts and experience to support discussion.</a:t>
            </a:r>
            <a:endParaRPr/>
          </a:p>
        </p:txBody>
      </p:sp>
      <p:sp>
        <p:nvSpPr>
          <p:cNvPr id="205" name="Google Shape;205;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extLst>
      <p:ext uri="{BB962C8B-B14F-4D97-AF65-F5344CB8AC3E}">
        <p14:creationId xmlns:p14="http://schemas.microsoft.com/office/powerpoint/2010/main" val="1796021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Move around the groups, stand back and listen to what they are discussing. Feel free to add in your thoughts and experience to support discussion.  </a:t>
            </a:r>
            <a:endParaRPr/>
          </a:p>
        </p:txBody>
      </p:sp>
      <p:sp>
        <p:nvSpPr>
          <p:cNvPr id="212" name="Google Shape;21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extLst>
      <p:ext uri="{BB962C8B-B14F-4D97-AF65-F5344CB8AC3E}">
        <p14:creationId xmlns:p14="http://schemas.microsoft.com/office/powerpoint/2010/main" val="142532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Work round the group and ask them to share the most useful thing that they will take back from the session.</a:t>
            </a:r>
            <a:endParaRPr/>
          </a:p>
        </p:txBody>
      </p:sp>
      <p:sp>
        <p:nvSpPr>
          <p:cNvPr id="219" name="Google Shape;219;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extLst>
      <p:ext uri="{BB962C8B-B14F-4D97-AF65-F5344CB8AC3E}">
        <p14:creationId xmlns:p14="http://schemas.microsoft.com/office/powerpoint/2010/main" val="2487385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Thank attendees. Let them know about next steps and that you will be sending an email (template in tutor pack) containing useful links.</a:t>
            </a:r>
            <a:endParaRPr/>
          </a:p>
        </p:txBody>
      </p:sp>
      <p:sp>
        <p:nvSpPr>
          <p:cNvPr id="226" name="Google Shape;226;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extLst>
      <p:ext uri="{BB962C8B-B14F-4D97-AF65-F5344CB8AC3E}">
        <p14:creationId xmlns:p14="http://schemas.microsoft.com/office/powerpoint/2010/main" val="2027116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9488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r>
              <a:rPr lang="en-GB"/>
              <a:t>Show this slide to demonstrate the extent of the population with a disability </a:t>
            </a:r>
            <a:endParaRPr/>
          </a:p>
          <a:p>
            <a:pPr marL="228600" lvl="0" indent="-228600" algn="l" rtl="0">
              <a:spcBef>
                <a:spcPts val="0"/>
              </a:spcBef>
              <a:spcAft>
                <a:spcPts val="0"/>
              </a:spcAft>
              <a:buClr>
                <a:schemeClr val="dk1"/>
              </a:buClr>
              <a:buSzPts val="1200"/>
              <a:buFont typeface="Calibri"/>
              <a:buAutoNum type="arabicPeriod"/>
            </a:pPr>
            <a:r>
              <a:rPr lang="en-GB"/>
              <a:t>Talk about what the legal definition of a person with a disability</a:t>
            </a:r>
            <a:endParaRPr/>
          </a:p>
          <a:p>
            <a:pPr marL="228600" lvl="0" indent="-228600" algn="l" rtl="0">
              <a:spcBef>
                <a:spcPts val="0"/>
              </a:spcBef>
              <a:spcAft>
                <a:spcPts val="0"/>
              </a:spcAft>
              <a:buClr>
                <a:schemeClr val="dk1"/>
              </a:buClr>
              <a:buSzPts val="1200"/>
              <a:buFont typeface="Calibri"/>
              <a:buAutoNum type="arabicPeriod"/>
            </a:pPr>
            <a:r>
              <a:rPr lang="en-GB"/>
              <a:t>Explain that the prevalence of disability increases with age</a:t>
            </a:r>
            <a:endParaRPr/>
          </a:p>
          <a:p>
            <a:pPr marL="685800" lvl="1" indent="-228600" algn="l" rtl="0">
              <a:spcBef>
                <a:spcPts val="0"/>
              </a:spcBef>
              <a:spcAft>
                <a:spcPts val="0"/>
              </a:spcAft>
              <a:buClr>
                <a:schemeClr val="dk1"/>
              </a:buClr>
              <a:buSzPts val="1200"/>
              <a:buFont typeface="Arial"/>
              <a:buChar char="•"/>
            </a:pPr>
            <a:r>
              <a:rPr lang="en-GB"/>
              <a:t>If people ask about specifically dedicated schools, this might be a chance to say that fewer and fewer young people attend specifically dedicated schools and as many young people as possible are placed in mainstream schools with additional support put in place.</a:t>
            </a:r>
            <a:endParaRPr/>
          </a:p>
          <a:p>
            <a:pPr marL="685800" lvl="1" indent="-228600" algn="l" rtl="0">
              <a:spcBef>
                <a:spcPts val="0"/>
              </a:spcBef>
              <a:spcAft>
                <a:spcPts val="0"/>
              </a:spcAft>
              <a:buClr>
                <a:schemeClr val="dk1"/>
              </a:buClr>
              <a:buSzPts val="1200"/>
              <a:buFont typeface="Arial"/>
              <a:buChar char="•"/>
            </a:pPr>
            <a:r>
              <a:rPr lang="en-GB"/>
              <a:t>Opportunity to talk about how many people with a disability are in the workplace and therefore, the financial implications for people with a disability .</a:t>
            </a:r>
            <a:endParaRPr/>
          </a:p>
          <a:p>
            <a:pPr marL="228600" lvl="0" indent="-228600" algn="l" rtl="0">
              <a:spcBef>
                <a:spcPts val="0"/>
              </a:spcBef>
              <a:spcAft>
                <a:spcPts val="0"/>
              </a:spcAft>
              <a:buClr>
                <a:schemeClr val="dk1"/>
              </a:buClr>
              <a:buSzPts val="1200"/>
              <a:buFont typeface="Calibri"/>
              <a:buAutoNum type="arabicPeriod"/>
            </a:pPr>
            <a:r>
              <a:rPr lang="en-GB"/>
              <a:t>Start to talk about hidden disabilities where someones impairment may not be directly obvious</a:t>
            </a:r>
            <a:endParaRPr/>
          </a:p>
        </p:txBody>
      </p:sp>
      <p:sp>
        <p:nvSpPr>
          <p:cNvPr id="99" name="Google Shape;99;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extLst>
      <p:ext uri="{BB962C8B-B14F-4D97-AF65-F5344CB8AC3E}">
        <p14:creationId xmlns:p14="http://schemas.microsoft.com/office/powerpoint/2010/main" val="1454319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r>
              <a:rPr lang="en-GB"/>
              <a:t>Briefly outline the range of impairments that might affect an individual</a:t>
            </a:r>
            <a:endParaRPr/>
          </a:p>
          <a:p>
            <a:pPr marL="228600" lvl="0" indent="-228600" algn="l" rtl="0">
              <a:spcBef>
                <a:spcPts val="0"/>
              </a:spcBef>
              <a:spcAft>
                <a:spcPts val="0"/>
              </a:spcAft>
              <a:buClr>
                <a:schemeClr val="dk1"/>
              </a:buClr>
              <a:buSzPts val="1200"/>
              <a:buFont typeface="Calibri"/>
              <a:buAutoNum type="arabicPeriod"/>
            </a:pPr>
            <a:r>
              <a:rPr lang="en-GB"/>
              <a:t>Use this an opportunity to highlight that when we talk about people with a disability, we often automatically think of wheelchair users. However, only 5% of people with a disability are wheelchair users and only 38% of those wheelchair users are under the age of 65.</a:t>
            </a:r>
            <a:endParaRPr/>
          </a:p>
          <a:p>
            <a:pPr marL="228600" lvl="0" indent="-228600" algn="l" rtl="0">
              <a:spcBef>
                <a:spcPts val="0"/>
              </a:spcBef>
              <a:spcAft>
                <a:spcPts val="0"/>
              </a:spcAft>
              <a:buClr>
                <a:schemeClr val="dk1"/>
              </a:buClr>
              <a:buSzPts val="1200"/>
              <a:buFont typeface="Calibri"/>
              <a:buAutoNum type="arabicPeriod"/>
            </a:pPr>
            <a:r>
              <a:rPr lang="en-GB"/>
              <a:t>An opportunity to talk about acquired or congenital impairment</a:t>
            </a:r>
            <a:endParaRPr/>
          </a:p>
          <a:p>
            <a:pPr marL="228600" lvl="0" indent="-228600" algn="l" rtl="0">
              <a:spcBef>
                <a:spcPts val="0"/>
              </a:spcBef>
              <a:spcAft>
                <a:spcPts val="0"/>
              </a:spcAft>
              <a:buClr>
                <a:schemeClr val="dk1"/>
              </a:buClr>
              <a:buSzPts val="1200"/>
              <a:buFont typeface="Calibri"/>
              <a:buAutoNum type="arabicPeriod"/>
            </a:pPr>
            <a:r>
              <a:rPr lang="en-GB"/>
              <a:t>You can also use the club and centre disability data in the Tutor resources to discuss which impairment groups different clubs/centres are more likely to encounter</a:t>
            </a:r>
            <a:endParaRPr/>
          </a:p>
          <a:p>
            <a:pPr marL="228600" lvl="0" indent="-152400" algn="l" rtl="0">
              <a:spcBef>
                <a:spcPts val="0"/>
              </a:spcBef>
              <a:spcAft>
                <a:spcPts val="0"/>
              </a:spcAft>
              <a:buClr>
                <a:schemeClr val="dk1"/>
              </a:buClr>
              <a:buSzPts val="1200"/>
              <a:buFont typeface="Calibri"/>
              <a:buNone/>
            </a:pPr>
            <a:endParaRPr/>
          </a:p>
        </p:txBody>
      </p:sp>
      <p:sp>
        <p:nvSpPr>
          <p:cNvPr id="110" name="Google Shape;110;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3304453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GB"/>
              <a:t>Discuss the low prevalence of people participating in sport and the implications this has on their general health and well being.</a:t>
            </a:r>
            <a:endParaRPr/>
          </a:p>
          <a:p>
            <a:pPr marL="171450" lvl="0" indent="-171450" algn="l" rtl="0">
              <a:spcBef>
                <a:spcPts val="0"/>
              </a:spcBef>
              <a:spcAft>
                <a:spcPts val="0"/>
              </a:spcAft>
              <a:buClr>
                <a:schemeClr val="dk1"/>
              </a:buClr>
              <a:buSzPts val="1200"/>
              <a:buFont typeface="Arial"/>
              <a:buChar char="•"/>
            </a:pPr>
            <a:r>
              <a:rPr lang="en-GB"/>
              <a:t>Show that there is a demand and say that today we are going to discuss what we can do to make the opportunities more obvious and appealing.</a:t>
            </a:r>
            <a:endParaRPr/>
          </a:p>
          <a:p>
            <a:pPr marL="171450" lvl="0" indent="-95250" algn="l" rtl="0">
              <a:spcBef>
                <a:spcPts val="0"/>
              </a:spcBef>
              <a:spcAft>
                <a:spcPts val="0"/>
              </a:spcAft>
              <a:buClr>
                <a:schemeClr val="dk1"/>
              </a:buClr>
              <a:buSzPts val="1200"/>
              <a:buFont typeface="Arial"/>
              <a:buNone/>
            </a:pPr>
            <a:endParaRPr/>
          </a:p>
          <a:p>
            <a:pPr marL="0" lvl="0" indent="0" algn="l" rtl="0">
              <a:spcBef>
                <a:spcPts val="0"/>
              </a:spcBef>
              <a:spcAft>
                <a:spcPts val="0"/>
              </a:spcAft>
              <a:buNone/>
            </a:pPr>
            <a:endParaRPr/>
          </a:p>
        </p:txBody>
      </p:sp>
      <p:sp>
        <p:nvSpPr>
          <p:cNvPr id="129" name="Google Shape;12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1092049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GB" dirty="0"/>
              <a:t>Before the film, talk about perceptions of disability and the activities people might be able to access</a:t>
            </a:r>
            <a:endParaRPr dirty="0"/>
          </a:p>
          <a:p>
            <a:pPr marL="171450" lvl="0" indent="-171450" algn="l" rtl="0">
              <a:spcBef>
                <a:spcPts val="0"/>
              </a:spcBef>
              <a:spcAft>
                <a:spcPts val="0"/>
              </a:spcAft>
              <a:buClr>
                <a:schemeClr val="dk1"/>
              </a:buClr>
              <a:buSzPts val="1200"/>
              <a:buFont typeface="Arial"/>
              <a:buChar char="•"/>
            </a:pPr>
            <a:r>
              <a:rPr lang="en-GB" dirty="0"/>
              <a:t>After the film, ask the participants on their thoughts in terms of the people included in the film </a:t>
            </a:r>
            <a:endParaRPr lang="en-GB" dirty="0" smtClean="0"/>
          </a:p>
          <a:p>
            <a:pPr marL="171450" lvl="0" indent="-171450" algn="l" rtl="0">
              <a:spcBef>
                <a:spcPts val="0"/>
              </a:spcBef>
              <a:spcAft>
                <a:spcPts val="0"/>
              </a:spcAft>
              <a:buClr>
                <a:schemeClr val="dk1"/>
              </a:buClr>
              <a:buSzPts val="1200"/>
              <a:buFont typeface="Arial"/>
              <a:buChar char="•"/>
            </a:pPr>
            <a:endParaRPr lang="en-GB" dirty="0" smtClean="0"/>
          </a:p>
          <a:p>
            <a:pPr marL="171450" lvl="0" indent="-171450" algn="l" rtl="0">
              <a:spcBef>
                <a:spcPts val="0"/>
              </a:spcBef>
              <a:spcAft>
                <a:spcPts val="0"/>
              </a:spcAft>
              <a:buClr>
                <a:schemeClr val="dk1"/>
              </a:buClr>
              <a:buSzPts val="1200"/>
              <a:buFont typeface="Arial"/>
              <a:buChar char="•"/>
            </a:pPr>
            <a:r>
              <a:rPr lang="en-GB" dirty="0" smtClean="0"/>
              <a:t>Video can be found on</a:t>
            </a:r>
            <a:r>
              <a:rPr lang="en-GB" baseline="0" dirty="0" smtClean="0"/>
              <a:t> following link -</a:t>
            </a:r>
            <a:endParaRPr lang="en-GB" dirty="0" smtClean="0"/>
          </a:p>
          <a:p>
            <a:pPr marL="171450" lvl="0" indent="-171450" algn="l" rtl="0">
              <a:spcBef>
                <a:spcPts val="0"/>
              </a:spcBef>
              <a:spcAft>
                <a:spcPts val="0"/>
              </a:spcAft>
              <a:buClr>
                <a:schemeClr val="dk1"/>
              </a:buClr>
              <a:buSzPts val="1200"/>
              <a:buFont typeface="Arial"/>
              <a:buChar char="•"/>
            </a:pPr>
            <a:endParaRPr lang="en-GB" dirty="0" smtClean="0"/>
          </a:p>
          <a:p>
            <a:pPr marL="171450" lvl="0" indent="-171450" algn="l" rtl="0">
              <a:spcBef>
                <a:spcPts val="0"/>
              </a:spcBef>
              <a:spcAft>
                <a:spcPts val="0"/>
              </a:spcAft>
              <a:buClr>
                <a:schemeClr val="dk1"/>
              </a:buClr>
              <a:buSzPts val="1200"/>
              <a:buFont typeface="Arial"/>
              <a:buChar char="•"/>
            </a:pPr>
            <a:r>
              <a:rPr lang="en-GB" dirty="0" smtClean="0"/>
              <a:t>https://www.youtube.com/watch?v=OKx66MepxWo&amp;feature=youtu.be&amp;fbclid=IwAR0Kgm1PhjIun-2SQLQK4_NFz7Z3CyvnNadpz4KzU0lACx96ERw7TdnugdY</a:t>
            </a:r>
            <a:endParaRPr dirty="0"/>
          </a:p>
          <a:p>
            <a:pPr marL="0" lvl="0" indent="0" algn="l" rtl="0">
              <a:spcBef>
                <a:spcPts val="0"/>
              </a:spcBef>
              <a:spcAft>
                <a:spcPts val="0"/>
              </a:spcAft>
              <a:buNone/>
            </a:pPr>
            <a:endParaRPr dirty="0"/>
          </a:p>
        </p:txBody>
      </p:sp>
      <p:sp>
        <p:nvSpPr>
          <p:cNvPr id="139" name="Google Shape;139;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369551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GB" dirty="0"/>
              <a:t>This is an opportunity for groups to discuss what they think the barriers are, once they have spent a short time discussing what they think the barriers are get them to feedback.  Do these </a:t>
            </a:r>
            <a:r>
              <a:rPr lang="en-GB" dirty="0" err="1"/>
              <a:t>aline</a:t>
            </a:r>
            <a:r>
              <a:rPr lang="en-GB" dirty="0"/>
              <a:t> with the real barriers? Use the British </a:t>
            </a:r>
            <a:r>
              <a:rPr lang="en-GB" dirty="0" smtClean="0"/>
              <a:t>Canoeing Awarding</a:t>
            </a:r>
            <a:r>
              <a:rPr lang="en-GB" baseline="0" dirty="0" smtClean="0"/>
              <a:t> Body</a:t>
            </a:r>
            <a:r>
              <a:rPr lang="en-GB" dirty="0" smtClean="0"/>
              <a:t> </a:t>
            </a:r>
            <a:r>
              <a:rPr lang="en-GB" dirty="0"/>
              <a:t>Paddle-Ability research and the ‘EFDS Me Too’ Research contained in your Tutor pack for your own reference.</a:t>
            </a:r>
            <a:endParaRPr dirty="0"/>
          </a:p>
        </p:txBody>
      </p:sp>
      <p:sp>
        <p:nvSpPr>
          <p:cNvPr id="146" name="Google Shape;14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360198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These are paddlers with a disability perceptions of challenges:  is part of the challenge overcoming people's perceptions?  How do we do this?</a:t>
            </a:r>
            <a:endParaRPr dirty="0"/>
          </a:p>
          <a:p>
            <a:pPr marL="0" lvl="0" indent="0" algn="l" rtl="0">
              <a:spcBef>
                <a:spcPts val="0"/>
              </a:spcBef>
              <a:spcAft>
                <a:spcPts val="0"/>
              </a:spcAft>
              <a:buNone/>
            </a:pPr>
            <a:r>
              <a:rPr lang="en-GB" dirty="0"/>
              <a:t>Use the British </a:t>
            </a:r>
            <a:r>
              <a:rPr lang="en-GB" dirty="0" smtClean="0"/>
              <a:t>Canoeing Awarding</a:t>
            </a:r>
            <a:r>
              <a:rPr lang="en-GB" baseline="0" dirty="0" smtClean="0"/>
              <a:t> Body</a:t>
            </a:r>
            <a:r>
              <a:rPr lang="en-GB" dirty="0" smtClean="0"/>
              <a:t> </a:t>
            </a:r>
            <a:r>
              <a:rPr lang="en-GB" dirty="0"/>
              <a:t>Paddle-Ability research and the ‘EFDS Me Too’ Research contained in your Tutor pack for your own reference.</a:t>
            </a:r>
            <a:endParaRPr dirty="0"/>
          </a:p>
          <a:p>
            <a:pPr marL="0" lvl="0" indent="0" algn="l" rtl="0">
              <a:spcBef>
                <a:spcPts val="0"/>
              </a:spcBef>
              <a:spcAft>
                <a:spcPts val="0"/>
              </a:spcAft>
              <a:buNone/>
            </a:pPr>
            <a:endParaRPr dirty="0"/>
          </a:p>
        </p:txBody>
      </p:sp>
      <p:sp>
        <p:nvSpPr>
          <p:cNvPr id="153" name="Google Shape;153;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1871151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Support the participants to come up with their own solutions to overcoming their barriers in their delivery environment.  Use the British </a:t>
            </a:r>
            <a:r>
              <a:rPr lang="en-GB" dirty="0" smtClean="0"/>
              <a:t>Canoeing Awarding Body </a:t>
            </a:r>
            <a:r>
              <a:rPr lang="en-GB" dirty="0"/>
              <a:t>Paddle-Ability Research for reference and ‘EFDS Talk to Me’ research.</a:t>
            </a:r>
            <a:endParaRPr dirty="0"/>
          </a:p>
        </p:txBody>
      </p:sp>
      <p:sp>
        <p:nvSpPr>
          <p:cNvPr id="163" name="Google Shape;163;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2277994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6445624"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3"/>
          <p:cNvSpPr txBox="1">
            <a:spLocks noGrp="1"/>
          </p:cNvSpPr>
          <p:nvPr>
            <p:ph type="body" idx="1"/>
          </p:nvPr>
        </p:nvSpPr>
        <p:spPr>
          <a:xfrm>
            <a:off x="457200" y="1624012"/>
            <a:ext cx="82296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6445624"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6454588"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6463553"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1270582"/>
            <a:ext cx="5111750" cy="4855581"/>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dirty="0"/>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001514" y="274638"/>
            <a:ext cx="1844534" cy="1084586"/>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GB"/>
              <a:t>Introduction </a:t>
            </a:r>
            <a:endParaRPr/>
          </a:p>
          <a:p>
            <a:pPr marL="0" lvl="0" indent="0" algn="ctr" rtl="0">
              <a:spcBef>
                <a:spcPts val="0"/>
              </a:spcBef>
              <a:spcAft>
                <a:spcPts val="0"/>
              </a:spcAft>
              <a:buClr>
                <a:schemeClr val="dk1"/>
              </a:buClr>
              <a:buSzPts val="4400"/>
              <a:buFont typeface="Calibri"/>
              <a:buNone/>
            </a:pPr>
            <a:r>
              <a:rPr lang="en-GB"/>
              <a:t>to</a:t>
            </a:r>
            <a:br>
              <a:rPr lang="en-GB"/>
            </a:br>
            <a:r>
              <a:rPr lang="en-GB"/>
              <a:t>Paddle-Ability</a:t>
            </a:r>
            <a:endParaRPr/>
          </a:p>
        </p:txBody>
      </p:sp>
      <p:sp>
        <p:nvSpPr>
          <p:cNvPr id="89" name="Google Shape;89;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888888"/>
              </a:buClr>
              <a:buSzPts val="3200"/>
              <a:buNone/>
            </a:pPr>
            <a:r>
              <a:rPr lang="en-GB"/>
              <a:t>Tutor Name</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GB" sz="4000" dirty="0" smtClean="0"/>
              <a:t>Inclusive Communication Film</a:t>
            </a:r>
            <a:endParaRPr sz="4000" dirty="0"/>
          </a:p>
        </p:txBody>
      </p:sp>
      <p:sp>
        <p:nvSpPr>
          <p:cNvPr id="174" name="Google Shape;17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10</a:t>
            </a:fld>
            <a:endParaRPr/>
          </a:p>
        </p:txBody>
      </p:sp>
      <p:sp>
        <p:nvSpPr>
          <p:cNvPr id="2" name="Text Placeholder 1"/>
          <p:cNvSpPr>
            <a:spLocks noGrp="1"/>
          </p:cNvSpPr>
          <p:nvPr>
            <p:ph type="body" idx="1"/>
          </p:nvPr>
        </p:nvSpPr>
        <p:spPr/>
        <p:txBody>
          <a:bodyPr/>
          <a:lstStyle/>
          <a:p>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00200"/>
            <a:ext cx="8229600" cy="466275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GB" dirty="0" smtClean="0"/>
              <a:t>Accessible </a:t>
            </a:r>
            <a:r>
              <a:rPr lang="en-GB" dirty="0"/>
              <a:t>Facilities</a:t>
            </a:r>
            <a:endParaRPr dirty="0"/>
          </a:p>
        </p:txBody>
      </p:sp>
      <p:sp>
        <p:nvSpPr>
          <p:cNvPr id="181" name="Google Shape;181;p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en-GB"/>
              <a:t>Have a quick think about your journey here today. How easy was it to get from your front door to the room you are sitting in right now?  What challenges might a paddler with a disability have had?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GB" dirty="0" smtClean="0"/>
              <a:t>Terminology</a:t>
            </a:r>
            <a:endParaRPr dirty="0"/>
          </a:p>
        </p:txBody>
      </p:sp>
      <p:sp>
        <p:nvSpPr>
          <p:cNvPr id="188" name="Google Shape;188;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en-GB"/>
              <a:t>In groups, sort out which bits of terminology are acceptable and which are not.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6"/>
          <p:cNvSpPr txBox="1">
            <a:spLocks noGrp="1"/>
          </p:cNvSpPr>
          <p:nvPr>
            <p:ph type="title"/>
          </p:nvPr>
        </p:nvSpPr>
        <p:spPr>
          <a:xfrm>
            <a:off x="457200" y="274638"/>
            <a:ext cx="6456784"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959"/>
              <a:buFont typeface="Calibri"/>
              <a:buNone/>
            </a:pPr>
            <a:r>
              <a:rPr lang="en-GB" sz="3000" dirty="0" smtClean="0"/>
              <a:t>How </a:t>
            </a:r>
            <a:r>
              <a:rPr lang="en-GB" sz="3000" dirty="0"/>
              <a:t>Disability </a:t>
            </a:r>
            <a:r>
              <a:rPr lang="en-GB" sz="3000" dirty="0" smtClean="0"/>
              <a:t>Affects Different </a:t>
            </a:r>
            <a:r>
              <a:rPr lang="en-GB" sz="3000" dirty="0"/>
              <a:t>People</a:t>
            </a:r>
            <a:endParaRPr sz="3000" dirty="0"/>
          </a:p>
        </p:txBody>
      </p:sp>
      <p:sp>
        <p:nvSpPr>
          <p:cNvPr id="201" name="Google Shape;20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en-GB" dirty="0"/>
              <a:t>In groups, move around the room and try each of the activities.</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GB" dirty="0" smtClean="0"/>
              <a:t>Equipment</a:t>
            </a:r>
            <a:endParaRPr dirty="0"/>
          </a:p>
        </p:txBody>
      </p:sp>
      <p:sp>
        <p:nvSpPr>
          <p:cNvPr id="208" name="Google Shape;208;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en-GB"/>
              <a:t>In groups, look at and discuss the equipment listed on the cards.  How might you use this equipment with different groups?</a:t>
            </a:r>
            <a:endParaRPr/>
          </a:p>
          <a:p>
            <a:pPr marL="0" lvl="0" indent="0" algn="l" rtl="0">
              <a:spcBef>
                <a:spcPts val="640"/>
              </a:spcBef>
              <a:spcAft>
                <a:spcPts val="0"/>
              </a:spcAft>
              <a:buClr>
                <a:schemeClr val="dk1"/>
              </a:buClr>
              <a:buSzPts val="3200"/>
              <a:buNone/>
            </a:pPr>
            <a:r>
              <a:rPr lang="en-GB"/>
              <a:t>How much do you think equipment costs?</a:t>
            </a:r>
            <a:endParaRPr/>
          </a:p>
          <a:p>
            <a:pPr marL="0" lvl="0" indent="0" algn="l" rtl="0">
              <a:spcBef>
                <a:spcPts val="640"/>
              </a:spcBef>
              <a:spcAft>
                <a:spcPts val="0"/>
              </a:spcAft>
              <a:buClr>
                <a:schemeClr val="dk1"/>
              </a:buClr>
              <a:buSzPts val="3200"/>
              <a:buNone/>
            </a:pPr>
            <a:r>
              <a:rPr lang="en-GB"/>
              <a:t>Do you have any of this equipment already at your club/centre?</a:t>
            </a:r>
            <a:endParaRPr/>
          </a:p>
          <a:p>
            <a:pPr marL="0" lvl="0" indent="0" algn="l" rtl="0">
              <a:spcBef>
                <a:spcPts val="640"/>
              </a:spcBef>
              <a:spcAft>
                <a:spcPts val="0"/>
              </a:spcAft>
              <a:buClr>
                <a:schemeClr val="dk1"/>
              </a:buClr>
              <a:buSzPts val="3200"/>
              <a:buNone/>
            </a:pPr>
            <a:r>
              <a:rPr lang="en-GB"/>
              <a:t>Have you got experience of using other types of  equipment you would like to share?</a:t>
            </a:r>
            <a:endParaRPr/>
          </a:p>
          <a:p>
            <a:pPr marL="0" lvl="0" indent="0" algn="l" rtl="0">
              <a:spcBef>
                <a:spcPts val="640"/>
              </a:spcBef>
              <a:spcAft>
                <a:spcPts val="0"/>
              </a:spcAft>
              <a:buClr>
                <a:schemeClr val="dk1"/>
              </a:buClr>
              <a:buSzPts val="32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GB" dirty="0" smtClean="0"/>
              <a:t>Planning </a:t>
            </a:r>
            <a:r>
              <a:rPr lang="en-GB" dirty="0"/>
              <a:t>a session</a:t>
            </a:r>
            <a:endParaRPr dirty="0"/>
          </a:p>
        </p:txBody>
      </p:sp>
      <p:sp>
        <p:nvSpPr>
          <p:cNvPr id="215" name="Google Shape;215;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en-GB" sz="2400" dirty="0"/>
              <a:t>In groups, plan a session for the group listed in the scenario you have been given.  You should consider</a:t>
            </a:r>
            <a:r>
              <a:rPr lang="en-GB" sz="2400" dirty="0" smtClean="0"/>
              <a:t>:</a:t>
            </a:r>
            <a:endParaRPr dirty="0"/>
          </a:p>
          <a:p>
            <a:pPr marL="342900" lvl="0" indent="-342900" algn="l" rtl="0">
              <a:spcBef>
                <a:spcPts val="480"/>
              </a:spcBef>
              <a:spcAft>
                <a:spcPts val="0"/>
              </a:spcAft>
              <a:buClr>
                <a:schemeClr val="dk1"/>
              </a:buClr>
              <a:buSzPts val="2400"/>
              <a:buChar char="•"/>
            </a:pPr>
            <a:r>
              <a:rPr lang="en-GB" sz="2400" dirty="0"/>
              <a:t>Communication prior to the session</a:t>
            </a:r>
            <a:endParaRPr dirty="0"/>
          </a:p>
          <a:p>
            <a:pPr marL="342900" lvl="0" indent="-342900" algn="l" rtl="0">
              <a:spcBef>
                <a:spcPts val="480"/>
              </a:spcBef>
              <a:spcAft>
                <a:spcPts val="0"/>
              </a:spcAft>
              <a:buClr>
                <a:schemeClr val="dk1"/>
              </a:buClr>
              <a:buSzPts val="2400"/>
              <a:buChar char="•"/>
            </a:pPr>
            <a:r>
              <a:rPr lang="en-GB" sz="2400" dirty="0"/>
              <a:t>Introduction to the session</a:t>
            </a:r>
            <a:endParaRPr dirty="0"/>
          </a:p>
          <a:p>
            <a:pPr marL="342900" lvl="0" indent="-342900" algn="l" rtl="0">
              <a:spcBef>
                <a:spcPts val="480"/>
              </a:spcBef>
              <a:spcAft>
                <a:spcPts val="0"/>
              </a:spcAft>
              <a:buClr>
                <a:schemeClr val="dk1"/>
              </a:buClr>
              <a:buSzPts val="2400"/>
              <a:buChar char="•"/>
            </a:pPr>
            <a:r>
              <a:rPr lang="en-GB" sz="2400" dirty="0"/>
              <a:t>Equipment</a:t>
            </a:r>
            <a:endParaRPr dirty="0"/>
          </a:p>
          <a:p>
            <a:pPr marL="342900" lvl="0" indent="-342900" algn="l" rtl="0">
              <a:spcBef>
                <a:spcPts val="480"/>
              </a:spcBef>
              <a:spcAft>
                <a:spcPts val="0"/>
              </a:spcAft>
              <a:buClr>
                <a:schemeClr val="dk1"/>
              </a:buClr>
              <a:buSzPts val="2400"/>
              <a:buChar char="•"/>
            </a:pPr>
            <a:r>
              <a:rPr lang="en-GB" sz="2400" dirty="0"/>
              <a:t>Session length</a:t>
            </a:r>
            <a:endParaRPr dirty="0"/>
          </a:p>
          <a:p>
            <a:pPr marL="342900" lvl="0" indent="-342900" algn="l" rtl="0">
              <a:spcBef>
                <a:spcPts val="480"/>
              </a:spcBef>
              <a:spcAft>
                <a:spcPts val="0"/>
              </a:spcAft>
              <a:buClr>
                <a:schemeClr val="dk1"/>
              </a:buClr>
              <a:buSzPts val="2400"/>
              <a:buChar char="•"/>
            </a:pPr>
            <a:r>
              <a:rPr lang="en-GB" sz="2400" dirty="0"/>
              <a:t>Session type/dynamic</a:t>
            </a:r>
            <a:endParaRPr dirty="0"/>
          </a:p>
          <a:p>
            <a:pPr marL="342900" lvl="0" indent="-342900" algn="l" rtl="0">
              <a:spcBef>
                <a:spcPts val="480"/>
              </a:spcBef>
              <a:spcAft>
                <a:spcPts val="0"/>
              </a:spcAft>
              <a:buClr>
                <a:schemeClr val="dk1"/>
              </a:buClr>
              <a:buSzPts val="2400"/>
              <a:buChar char="•"/>
            </a:pPr>
            <a:r>
              <a:rPr lang="en-GB" sz="2400" dirty="0"/>
              <a:t>Follow up.</a:t>
            </a:r>
            <a:endParaRPr dirty="0"/>
          </a:p>
          <a:p>
            <a:pPr marL="342900" lvl="0" indent="-139700" algn="l" rtl="0">
              <a:spcBef>
                <a:spcPts val="640"/>
              </a:spcBef>
              <a:spcAft>
                <a:spcPts val="0"/>
              </a:spcAft>
              <a:buClr>
                <a:schemeClr val="dk1"/>
              </a:buClr>
              <a:buSzPts val="3200"/>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GB" dirty="0" smtClean="0"/>
              <a:t>Final </a:t>
            </a:r>
            <a:r>
              <a:rPr lang="en-GB" dirty="0"/>
              <a:t>Thoughts</a:t>
            </a:r>
            <a:endParaRPr dirty="0"/>
          </a:p>
        </p:txBody>
      </p:sp>
      <p:sp>
        <p:nvSpPr>
          <p:cNvPr id="222" name="Google Shape;222;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spcBef>
                <a:spcPts val="640"/>
              </a:spcBef>
              <a:spcAft>
                <a:spcPts val="0"/>
              </a:spcAft>
              <a:buClr>
                <a:schemeClr val="dk1"/>
              </a:buClr>
              <a:buSzPts val="3200"/>
              <a:buNone/>
            </a:pPr>
            <a:r>
              <a:rPr lang="en-GB" dirty="0" smtClean="0"/>
              <a:t>On </a:t>
            </a:r>
            <a:r>
              <a:rPr lang="en-GB" dirty="0"/>
              <a:t>a piece of paper, write 3 things that you have learned today.</a:t>
            </a:r>
            <a:endParaRPr dirty="0"/>
          </a:p>
          <a:p>
            <a:pPr marL="0" lvl="0" indent="0" algn="l" rtl="0">
              <a:spcBef>
                <a:spcPts val="640"/>
              </a:spcBef>
              <a:spcAft>
                <a:spcPts val="0"/>
              </a:spcAft>
              <a:buClr>
                <a:schemeClr val="dk1"/>
              </a:buClr>
              <a:buSzPts val="3200"/>
              <a:buNone/>
            </a:pPr>
            <a:endParaRPr dirty="0"/>
          </a:p>
          <a:p>
            <a:pPr marL="0" lvl="0" indent="0" algn="l" rtl="0">
              <a:spcBef>
                <a:spcPts val="640"/>
              </a:spcBef>
              <a:spcAft>
                <a:spcPts val="0"/>
              </a:spcAft>
              <a:buClr>
                <a:schemeClr val="dk1"/>
              </a:buClr>
              <a:buSzPts val="3200"/>
              <a:buNone/>
            </a:pPr>
            <a:endParaRPr dirty="0"/>
          </a:p>
          <a:p>
            <a:pPr marL="0" lvl="0" indent="0" algn="l" rtl="0">
              <a:spcBef>
                <a:spcPts val="640"/>
              </a:spcBef>
              <a:spcAft>
                <a:spcPts val="0"/>
              </a:spcAft>
              <a:buClr>
                <a:schemeClr val="dk1"/>
              </a:buClr>
              <a:buSzPts val="3200"/>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endParaRPr/>
          </a:p>
        </p:txBody>
      </p:sp>
      <p:sp>
        <p:nvSpPr>
          <p:cNvPr id="229" name="Google Shape;229;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endParaRPr/>
          </a:p>
          <a:p>
            <a:pPr marL="0" lvl="0" indent="0" algn="l" rtl="0">
              <a:spcBef>
                <a:spcPts val="640"/>
              </a:spcBef>
              <a:spcAft>
                <a:spcPts val="0"/>
              </a:spcAft>
              <a:buClr>
                <a:schemeClr val="dk1"/>
              </a:buClr>
              <a:buSzPts val="3200"/>
              <a:buNone/>
            </a:pPr>
            <a:r>
              <a:rPr lang="en-GB"/>
              <a:t>Tutor Name</a:t>
            </a:r>
            <a:endParaRPr/>
          </a:p>
          <a:p>
            <a:pPr marL="0" lvl="0" indent="0" algn="l" rtl="0">
              <a:spcBef>
                <a:spcPts val="640"/>
              </a:spcBef>
              <a:spcAft>
                <a:spcPts val="0"/>
              </a:spcAft>
              <a:buClr>
                <a:schemeClr val="dk1"/>
              </a:buClr>
              <a:buSzPts val="3200"/>
              <a:buNone/>
            </a:pPr>
            <a:r>
              <a:rPr lang="en-GB"/>
              <a:t>Contact</a:t>
            </a:r>
            <a:endParaRPr/>
          </a:p>
          <a:p>
            <a:pPr marL="0" lvl="0" indent="0" algn="l" rtl="0">
              <a:spcBef>
                <a:spcPts val="640"/>
              </a:spcBef>
              <a:spcAft>
                <a:spcPts val="0"/>
              </a:spcAft>
              <a:buClr>
                <a:schemeClr val="dk1"/>
              </a:buClr>
              <a:buSzPts val="3200"/>
              <a:buNone/>
            </a:pPr>
            <a:endParaRPr/>
          </a:p>
          <a:p>
            <a:pPr marL="0" lvl="0" indent="0" algn="l" rtl="0">
              <a:spcBef>
                <a:spcPts val="640"/>
              </a:spcBef>
              <a:spcAft>
                <a:spcPts val="0"/>
              </a:spcAft>
              <a:buClr>
                <a:schemeClr val="dk1"/>
              </a:buClr>
              <a:buSzPts val="3200"/>
              <a:buNone/>
            </a:pPr>
            <a:endParaRPr/>
          </a:p>
        </p:txBody>
      </p:sp>
      <p:sp>
        <p:nvSpPr>
          <p:cNvPr id="230" name="Google Shape;230;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17</a:t>
            </a:fld>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lvl="0" algn="l" rtl="0">
              <a:spcBef>
                <a:spcPts val="0"/>
              </a:spcBef>
              <a:spcAft>
                <a:spcPts val="0"/>
              </a:spcAft>
              <a:buSzPts val="4400"/>
            </a:pPr>
            <a:r>
              <a:rPr lang="en-GB" dirty="0"/>
              <a:t>Aims and Objectives</a:t>
            </a:r>
            <a:endParaRPr dirty="0"/>
          </a:p>
        </p:txBody>
      </p:sp>
      <p:sp>
        <p:nvSpPr>
          <p:cNvPr id="95" name="Google Shape;95;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200"/>
              <a:buChar char="•"/>
            </a:pPr>
            <a:r>
              <a:rPr lang="en-GB" sz="2200" dirty="0"/>
              <a:t>Develop an understanding around the challenges faced by paddlers with a disability in terms of accessing sport</a:t>
            </a:r>
            <a:endParaRPr dirty="0"/>
          </a:p>
          <a:p>
            <a:pPr marL="342900" lvl="0" indent="-342900" algn="l" rtl="0">
              <a:spcBef>
                <a:spcPts val="440"/>
              </a:spcBef>
              <a:spcAft>
                <a:spcPts val="0"/>
              </a:spcAft>
              <a:buClr>
                <a:schemeClr val="dk1"/>
              </a:buClr>
              <a:buSzPts val="2200"/>
              <a:buChar char="•"/>
            </a:pPr>
            <a:r>
              <a:rPr lang="en-GB" sz="2200" dirty="0"/>
              <a:t>Develop an understanding of how our sport can be made more appealing to paddlers with a </a:t>
            </a:r>
            <a:r>
              <a:rPr lang="en-GB" sz="2200" dirty="0" smtClean="0"/>
              <a:t>disability</a:t>
            </a:r>
            <a:endParaRPr dirty="0"/>
          </a:p>
          <a:p>
            <a:pPr marL="342900" lvl="0" indent="-342900" algn="l" rtl="0">
              <a:spcBef>
                <a:spcPts val="440"/>
              </a:spcBef>
              <a:spcAft>
                <a:spcPts val="0"/>
              </a:spcAft>
              <a:buClr>
                <a:schemeClr val="dk1"/>
              </a:buClr>
              <a:buSzPts val="2200"/>
              <a:buChar char="•"/>
            </a:pPr>
            <a:r>
              <a:rPr lang="en-GB" sz="2200" dirty="0"/>
              <a:t>Develop appropriate communication techniques</a:t>
            </a:r>
            <a:endParaRPr dirty="0"/>
          </a:p>
          <a:p>
            <a:pPr marL="342900" lvl="0" indent="-342900" algn="l" rtl="0">
              <a:spcBef>
                <a:spcPts val="440"/>
              </a:spcBef>
              <a:spcAft>
                <a:spcPts val="0"/>
              </a:spcAft>
              <a:buClr>
                <a:schemeClr val="dk1"/>
              </a:buClr>
              <a:buSzPts val="2200"/>
              <a:buChar char="•"/>
            </a:pPr>
            <a:r>
              <a:rPr lang="en-GB" sz="2200" dirty="0"/>
              <a:t>Introduction to range of impairments for people accessing </a:t>
            </a:r>
            <a:r>
              <a:rPr lang="en-GB" sz="2200" dirty="0" err="1"/>
              <a:t>paddlesport</a:t>
            </a:r>
            <a:endParaRPr dirty="0"/>
          </a:p>
          <a:p>
            <a:pPr marL="342900" lvl="0" indent="-342900" algn="l" rtl="0">
              <a:spcBef>
                <a:spcPts val="440"/>
              </a:spcBef>
              <a:spcAft>
                <a:spcPts val="0"/>
              </a:spcAft>
              <a:buClr>
                <a:schemeClr val="dk1"/>
              </a:buClr>
              <a:buSzPts val="2200"/>
              <a:buChar char="•"/>
            </a:pPr>
            <a:r>
              <a:rPr lang="en-GB" sz="2200" dirty="0"/>
              <a:t>Start to consider how to plan and support paddlers with a disability.</a:t>
            </a:r>
            <a:endParaRPr dirty="0"/>
          </a:p>
          <a:p>
            <a:pPr marL="342900" lvl="0" indent="-139700" algn="l" rtl="0">
              <a:spcBef>
                <a:spcPts val="640"/>
              </a:spcBef>
              <a:spcAft>
                <a:spcPts val="0"/>
              </a:spcAft>
              <a:buClr>
                <a:schemeClr val="dk1"/>
              </a:buClr>
              <a:buSzPts val="3200"/>
              <a:buNone/>
            </a:pPr>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GB" dirty="0" smtClean="0"/>
              <a:t>Disability </a:t>
            </a:r>
            <a:r>
              <a:rPr lang="en-GB" dirty="0"/>
              <a:t>in our Society</a:t>
            </a:r>
            <a:endParaRPr dirty="0"/>
          </a:p>
        </p:txBody>
      </p:sp>
      <p:pic>
        <p:nvPicPr>
          <p:cNvPr id="102" name="Google Shape;102;p15"/>
          <p:cNvPicPr preferRelativeResize="0">
            <a:picLocks noGrp="1"/>
          </p:cNvPicPr>
          <p:nvPr>
            <p:ph type="body" idx="1"/>
          </p:nvPr>
        </p:nvPicPr>
        <p:blipFill rotWithShape="1">
          <a:blip r:embed="rId3">
            <a:alphaModFix/>
          </a:blip>
          <a:srcRect r="49819"/>
          <a:stretch/>
        </p:blipFill>
        <p:spPr>
          <a:xfrm>
            <a:off x="4431695" y="1392725"/>
            <a:ext cx="2285700" cy="1374900"/>
          </a:xfrm>
          <a:prstGeom prst="rect">
            <a:avLst/>
          </a:prstGeom>
          <a:noFill/>
          <a:ln>
            <a:noFill/>
          </a:ln>
        </p:spPr>
      </p:pic>
      <p:sp>
        <p:nvSpPr>
          <p:cNvPr id="103" name="Google Shape;103;p15"/>
          <p:cNvSpPr txBox="1"/>
          <p:nvPr/>
        </p:nvSpPr>
        <p:spPr>
          <a:xfrm>
            <a:off x="193177" y="1495409"/>
            <a:ext cx="4238400" cy="1169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b="1" i="0" u="none" strike="noStrike" cap="none">
                <a:solidFill>
                  <a:schemeClr val="dk1"/>
                </a:solidFill>
                <a:latin typeface="Calibri"/>
                <a:ea typeface="Calibri"/>
                <a:cs typeface="Calibri"/>
                <a:sym typeface="Calibri"/>
              </a:rPr>
              <a:t>Definition of disability under the Equality Act 2010:  </a:t>
            </a:r>
            <a:r>
              <a:rPr lang="en-GB" sz="1400" b="0" i="0" u="none" strike="noStrike" cap="none">
                <a:solidFill>
                  <a:schemeClr val="dk1"/>
                </a:solidFill>
                <a:latin typeface="Calibri"/>
                <a:ea typeface="Calibri"/>
                <a:cs typeface="Calibri"/>
                <a:sym typeface="Calibri"/>
              </a:rPr>
              <a:t>Someone is disabled under the Equality Act 2010 if they have a physical or mental impairment that has a 'substantial' and 'long-term' negative effect on their ability to do normal daily activities.</a:t>
            </a:r>
            <a:endParaRPr sz="1400">
              <a:solidFill>
                <a:schemeClr val="dk1"/>
              </a:solidFill>
              <a:latin typeface="Calibri"/>
              <a:ea typeface="Calibri"/>
              <a:cs typeface="Calibri"/>
              <a:sym typeface="Calibri"/>
            </a:endParaRPr>
          </a:p>
        </p:txBody>
      </p:sp>
      <p:pic>
        <p:nvPicPr>
          <p:cNvPr id="104" name="Google Shape;104;p15"/>
          <p:cNvPicPr preferRelativeResize="0"/>
          <p:nvPr/>
        </p:nvPicPr>
        <p:blipFill rotWithShape="1">
          <a:blip r:embed="rId4">
            <a:alphaModFix/>
          </a:blip>
          <a:srcRect/>
          <a:stretch/>
        </p:blipFill>
        <p:spPr>
          <a:xfrm>
            <a:off x="404227" y="3163386"/>
            <a:ext cx="3816424" cy="1908212"/>
          </a:xfrm>
          <a:prstGeom prst="rect">
            <a:avLst/>
          </a:prstGeom>
          <a:noFill/>
          <a:ln>
            <a:noFill/>
          </a:ln>
        </p:spPr>
      </p:pic>
      <p:pic>
        <p:nvPicPr>
          <p:cNvPr id="105" name="Google Shape;105;p15"/>
          <p:cNvPicPr preferRelativeResize="0"/>
          <p:nvPr/>
        </p:nvPicPr>
        <p:blipFill rotWithShape="1">
          <a:blip r:embed="rId5">
            <a:alphaModFix/>
          </a:blip>
          <a:srcRect/>
          <a:stretch/>
        </p:blipFill>
        <p:spPr>
          <a:xfrm>
            <a:off x="5436096" y="3147829"/>
            <a:ext cx="2769701" cy="2223674"/>
          </a:xfrm>
          <a:prstGeom prst="rect">
            <a:avLst/>
          </a:prstGeom>
          <a:noFill/>
          <a:ln>
            <a:noFill/>
          </a:ln>
        </p:spPr>
      </p:pic>
      <p:sp>
        <p:nvSpPr>
          <p:cNvPr id="106" name="Google Shape;106;p15"/>
          <p:cNvSpPr txBox="1"/>
          <p:nvPr/>
        </p:nvSpPr>
        <p:spPr>
          <a:xfrm>
            <a:off x="6717526" y="1495400"/>
            <a:ext cx="2162100" cy="1169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b="1">
                <a:solidFill>
                  <a:schemeClr val="dk1"/>
                </a:solidFill>
                <a:latin typeface="Calibri"/>
                <a:ea typeface="Calibri"/>
                <a:cs typeface="Calibri"/>
                <a:sym typeface="Calibri"/>
              </a:rPr>
              <a:t>11 million people</a:t>
            </a:r>
            <a:r>
              <a:rPr lang="en-GB">
                <a:solidFill>
                  <a:schemeClr val="dk1"/>
                </a:solidFill>
                <a:latin typeface="Calibri"/>
                <a:ea typeface="Calibri"/>
                <a:cs typeface="Calibri"/>
                <a:sym typeface="Calibri"/>
              </a:rPr>
              <a:t> in the UK have a disability.</a:t>
            </a:r>
            <a:endParaRPr>
              <a:solidFill>
                <a:schemeClr val="dk1"/>
              </a:solidFill>
              <a:latin typeface="Calibri"/>
              <a:ea typeface="Calibri"/>
              <a:cs typeface="Calibri"/>
              <a:sym typeface="Calibri"/>
            </a:endParaRPr>
          </a:p>
          <a:p>
            <a:pPr marL="0" marR="0" lvl="0" indent="0" algn="l" rtl="0">
              <a:spcBef>
                <a:spcPts val="0"/>
              </a:spcBef>
              <a:spcAft>
                <a:spcPts val="0"/>
              </a:spcAft>
              <a:buNone/>
            </a:pPr>
            <a:endParaRPr>
              <a:solidFill>
                <a:schemeClr val="dk1"/>
              </a:solidFill>
              <a:latin typeface="Calibri"/>
              <a:ea typeface="Calibri"/>
              <a:cs typeface="Calibri"/>
              <a:sym typeface="Calibri"/>
            </a:endParaRPr>
          </a:p>
          <a:p>
            <a:pPr marL="0" marR="0" lvl="0" indent="0" algn="l" rtl="0">
              <a:spcBef>
                <a:spcPts val="0"/>
              </a:spcBef>
              <a:spcAft>
                <a:spcPts val="0"/>
              </a:spcAft>
              <a:buNone/>
            </a:pPr>
            <a:r>
              <a:rPr lang="en-GB" i="1">
                <a:solidFill>
                  <a:schemeClr val="dk1"/>
                </a:solidFill>
                <a:latin typeface="Calibri"/>
                <a:ea typeface="Calibri"/>
                <a:cs typeface="Calibri"/>
                <a:sym typeface="Calibri"/>
              </a:rPr>
              <a:t>disabilitysport.org</a:t>
            </a:r>
            <a:endParaRPr i="1">
              <a:solidFill>
                <a:schemeClr val="dk1"/>
              </a:solidFill>
              <a:latin typeface="Calibri"/>
              <a:ea typeface="Calibri"/>
              <a:cs typeface="Calibri"/>
              <a:sym typeface="Calibri"/>
            </a:endParaRPr>
          </a:p>
          <a:p>
            <a:pPr marL="0" marR="0" lvl="0" indent="0" algn="l" rtl="0">
              <a:spcBef>
                <a:spcPts val="0"/>
              </a:spcBef>
              <a:spcAft>
                <a:spcPts val="0"/>
              </a:spcAft>
              <a:buNone/>
            </a:pPr>
            <a:endParaRPr>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GB" dirty="0" smtClean="0"/>
              <a:t>Different </a:t>
            </a:r>
            <a:r>
              <a:rPr lang="en-GB" dirty="0"/>
              <a:t>Disabilities</a:t>
            </a:r>
            <a:endParaRPr dirty="0"/>
          </a:p>
        </p:txBody>
      </p:sp>
      <p:pic>
        <p:nvPicPr>
          <p:cNvPr id="113" name="Google Shape;113;p16"/>
          <p:cNvPicPr preferRelativeResize="0"/>
          <p:nvPr/>
        </p:nvPicPr>
        <p:blipFill rotWithShape="1">
          <a:blip r:embed="rId3">
            <a:alphaModFix/>
          </a:blip>
          <a:srcRect/>
          <a:stretch/>
        </p:blipFill>
        <p:spPr>
          <a:xfrm>
            <a:off x="4671739" y="4797152"/>
            <a:ext cx="1268413" cy="1390650"/>
          </a:xfrm>
          <a:prstGeom prst="rect">
            <a:avLst/>
          </a:prstGeom>
          <a:noFill/>
          <a:ln>
            <a:noFill/>
          </a:ln>
        </p:spPr>
      </p:pic>
      <p:pic>
        <p:nvPicPr>
          <p:cNvPr id="114" name="Google Shape;114;p16"/>
          <p:cNvPicPr preferRelativeResize="0"/>
          <p:nvPr/>
        </p:nvPicPr>
        <p:blipFill rotWithShape="1">
          <a:blip r:embed="rId4">
            <a:alphaModFix/>
          </a:blip>
          <a:srcRect/>
          <a:stretch/>
        </p:blipFill>
        <p:spPr>
          <a:xfrm>
            <a:off x="4265155" y="4797152"/>
            <a:ext cx="792163" cy="1530350"/>
          </a:xfrm>
          <a:prstGeom prst="rect">
            <a:avLst/>
          </a:prstGeom>
          <a:noFill/>
          <a:ln>
            <a:noFill/>
          </a:ln>
        </p:spPr>
      </p:pic>
      <p:sp>
        <p:nvSpPr>
          <p:cNvPr id="115" name="Google Shape;115;p16"/>
          <p:cNvSpPr txBox="1"/>
          <p:nvPr/>
        </p:nvSpPr>
        <p:spPr>
          <a:xfrm>
            <a:off x="467544" y="855276"/>
            <a:ext cx="1008112"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9600" b="1">
                <a:solidFill>
                  <a:srgbClr val="FF0066"/>
                </a:solidFill>
                <a:latin typeface="Times New Roman"/>
                <a:ea typeface="Times New Roman"/>
                <a:cs typeface="Times New Roman"/>
                <a:sym typeface="Times New Roman"/>
              </a:rPr>
              <a:t>;</a:t>
            </a:r>
            <a:endParaRPr sz="9600" b="1">
              <a:solidFill>
                <a:srgbClr val="FF0066"/>
              </a:solidFill>
              <a:latin typeface="Times New Roman"/>
              <a:ea typeface="Times New Roman"/>
              <a:cs typeface="Times New Roman"/>
              <a:sym typeface="Times New Roman"/>
            </a:endParaRPr>
          </a:p>
        </p:txBody>
      </p:sp>
      <p:pic>
        <p:nvPicPr>
          <p:cNvPr id="116" name="Google Shape;116;p16"/>
          <p:cNvPicPr preferRelativeResize="0"/>
          <p:nvPr/>
        </p:nvPicPr>
        <p:blipFill rotWithShape="1">
          <a:blip r:embed="rId5">
            <a:alphaModFix/>
          </a:blip>
          <a:srcRect/>
          <a:stretch/>
        </p:blipFill>
        <p:spPr>
          <a:xfrm>
            <a:off x="4463686" y="3117800"/>
            <a:ext cx="1476466" cy="1175296"/>
          </a:xfrm>
          <a:prstGeom prst="rect">
            <a:avLst/>
          </a:prstGeom>
          <a:noFill/>
          <a:ln>
            <a:noFill/>
          </a:ln>
        </p:spPr>
      </p:pic>
      <p:pic>
        <p:nvPicPr>
          <p:cNvPr id="117" name="Google Shape;117;p16"/>
          <p:cNvPicPr preferRelativeResize="0"/>
          <p:nvPr/>
        </p:nvPicPr>
        <p:blipFill rotWithShape="1">
          <a:blip r:embed="rId6">
            <a:alphaModFix/>
          </a:blip>
          <a:srcRect l="24764" r="50731"/>
          <a:stretch/>
        </p:blipFill>
        <p:spPr>
          <a:xfrm>
            <a:off x="146479" y="5052169"/>
            <a:ext cx="1453662" cy="1487487"/>
          </a:xfrm>
          <a:prstGeom prst="rect">
            <a:avLst/>
          </a:prstGeom>
          <a:noFill/>
          <a:ln>
            <a:noFill/>
          </a:ln>
        </p:spPr>
      </p:pic>
      <p:pic>
        <p:nvPicPr>
          <p:cNvPr id="118" name="Google Shape;118;p16"/>
          <p:cNvPicPr preferRelativeResize="0"/>
          <p:nvPr/>
        </p:nvPicPr>
        <p:blipFill rotWithShape="1">
          <a:blip r:embed="rId7">
            <a:alphaModFix/>
          </a:blip>
          <a:srcRect/>
          <a:stretch/>
        </p:blipFill>
        <p:spPr>
          <a:xfrm>
            <a:off x="107504" y="3515678"/>
            <a:ext cx="1103858" cy="1076475"/>
          </a:xfrm>
          <a:prstGeom prst="rect">
            <a:avLst/>
          </a:prstGeom>
          <a:noFill/>
          <a:ln>
            <a:noFill/>
          </a:ln>
        </p:spPr>
      </p:pic>
      <p:pic>
        <p:nvPicPr>
          <p:cNvPr id="119" name="Google Shape;119;p16"/>
          <p:cNvPicPr preferRelativeResize="0"/>
          <p:nvPr/>
        </p:nvPicPr>
        <p:blipFill rotWithShape="1">
          <a:blip r:embed="rId8">
            <a:alphaModFix/>
          </a:blip>
          <a:srcRect/>
          <a:stretch/>
        </p:blipFill>
        <p:spPr>
          <a:xfrm>
            <a:off x="4354630" y="1439102"/>
            <a:ext cx="1405376" cy="1424282"/>
          </a:xfrm>
          <a:prstGeom prst="rect">
            <a:avLst/>
          </a:prstGeom>
          <a:noFill/>
          <a:ln>
            <a:noFill/>
          </a:ln>
        </p:spPr>
      </p:pic>
      <p:sp>
        <p:nvSpPr>
          <p:cNvPr id="120" name="Google Shape;120;p16"/>
          <p:cNvSpPr txBox="1">
            <a:spLocks noGrp="1"/>
          </p:cNvSpPr>
          <p:nvPr>
            <p:ph type="body" idx="1"/>
          </p:nvPr>
        </p:nvSpPr>
        <p:spPr>
          <a:xfrm>
            <a:off x="971600" y="1384511"/>
            <a:ext cx="2736304" cy="175679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None/>
            </a:pPr>
            <a:r>
              <a:rPr lang="en-GB" sz="1800" b="1" dirty="0"/>
              <a:t>1 in 4 </a:t>
            </a:r>
            <a:r>
              <a:rPr lang="en-GB" sz="1800" dirty="0"/>
              <a:t>British adults experience at least one diagnosable </a:t>
            </a:r>
            <a:r>
              <a:rPr lang="en-GB" sz="1800" b="1" dirty="0"/>
              <a:t>mental health </a:t>
            </a:r>
            <a:r>
              <a:rPr lang="en-GB" sz="1800" dirty="0"/>
              <a:t>problem in any one-year, and one in six experience this at any given </a:t>
            </a:r>
            <a:r>
              <a:rPr lang="en-GB" sz="1800" dirty="0" smtClean="0"/>
              <a:t>time.</a:t>
            </a:r>
            <a:endParaRPr dirty="0"/>
          </a:p>
          <a:p>
            <a:pPr marL="342900" lvl="0" indent="-139700" algn="l" rtl="0">
              <a:spcBef>
                <a:spcPts val="640"/>
              </a:spcBef>
              <a:spcAft>
                <a:spcPts val="0"/>
              </a:spcAft>
              <a:buClr>
                <a:schemeClr val="dk1"/>
              </a:buClr>
              <a:buSzPts val="3200"/>
              <a:buNone/>
            </a:pPr>
            <a:endParaRPr dirty="0"/>
          </a:p>
        </p:txBody>
      </p:sp>
      <p:sp>
        <p:nvSpPr>
          <p:cNvPr id="121" name="Google Shape;121;p16"/>
          <p:cNvSpPr txBox="1"/>
          <p:nvPr/>
        </p:nvSpPr>
        <p:spPr>
          <a:xfrm>
            <a:off x="5826292" y="5002385"/>
            <a:ext cx="2886617" cy="1477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577,000 people in the UK receive benefits as a result of </a:t>
            </a:r>
            <a:r>
              <a:rPr lang="en-GB" sz="1800" b="1">
                <a:solidFill>
                  <a:schemeClr val="dk1"/>
                </a:solidFill>
                <a:latin typeface="Calibri"/>
                <a:ea typeface="Calibri"/>
                <a:cs typeface="Calibri"/>
                <a:sym typeface="Calibri"/>
              </a:rPr>
              <a:t>mobility</a:t>
            </a:r>
            <a:r>
              <a:rPr lang="en-GB" sz="1800">
                <a:solidFill>
                  <a:schemeClr val="dk1"/>
                </a:solidFill>
                <a:latin typeface="Calibri"/>
                <a:ea typeface="Calibri"/>
                <a:cs typeface="Calibri"/>
                <a:sym typeface="Calibri"/>
              </a:rPr>
              <a:t> </a:t>
            </a:r>
            <a:r>
              <a:rPr lang="en-GB" sz="1800" b="1">
                <a:solidFill>
                  <a:schemeClr val="dk1"/>
                </a:solidFill>
                <a:latin typeface="Calibri"/>
                <a:ea typeface="Calibri"/>
                <a:cs typeface="Calibri"/>
                <a:sym typeface="Calibri"/>
              </a:rPr>
              <a:t>impairment.</a:t>
            </a:r>
            <a:endParaRPr b="1"/>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122" name="Google Shape;122;p16"/>
          <p:cNvSpPr txBox="1"/>
          <p:nvPr/>
        </p:nvSpPr>
        <p:spPr>
          <a:xfrm>
            <a:off x="1403648" y="3429000"/>
            <a:ext cx="2448272" cy="1477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dirty="0">
                <a:solidFill>
                  <a:schemeClr val="dk1"/>
                </a:solidFill>
                <a:latin typeface="Calibri"/>
                <a:ea typeface="Calibri"/>
                <a:cs typeface="Calibri"/>
                <a:sym typeface="Calibri"/>
              </a:rPr>
              <a:t>1 in 7 </a:t>
            </a:r>
            <a:r>
              <a:rPr lang="en-GB" sz="1800" dirty="0">
                <a:solidFill>
                  <a:schemeClr val="dk1"/>
                </a:solidFill>
                <a:latin typeface="Calibri"/>
                <a:ea typeface="Calibri"/>
                <a:cs typeface="Calibri"/>
                <a:sym typeface="Calibri"/>
              </a:rPr>
              <a:t>people in the UK (9 million) are </a:t>
            </a:r>
            <a:r>
              <a:rPr lang="en-GB" sz="1800" b="1" dirty="0">
                <a:solidFill>
                  <a:schemeClr val="dk1"/>
                </a:solidFill>
                <a:latin typeface="Calibri"/>
                <a:ea typeface="Calibri"/>
                <a:cs typeface="Calibri"/>
                <a:sym typeface="Calibri"/>
              </a:rPr>
              <a:t>Deaf or hard of hearing </a:t>
            </a:r>
            <a:r>
              <a:rPr lang="en-GB" sz="1800" dirty="0">
                <a:solidFill>
                  <a:schemeClr val="dk1"/>
                </a:solidFill>
                <a:latin typeface="Calibri"/>
                <a:ea typeface="Calibri"/>
                <a:cs typeface="Calibri"/>
                <a:sym typeface="Calibri"/>
              </a:rPr>
              <a:t>(14</a:t>
            </a:r>
            <a:r>
              <a:rPr lang="en-GB" sz="1800" dirty="0" smtClean="0">
                <a:solidFill>
                  <a:schemeClr val="dk1"/>
                </a:solidFill>
                <a:latin typeface="Calibri"/>
                <a:ea typeface="Calibri"/>
                <a:cs typeface="Calibri"/>
                <a:sym typeface="Calibri"/>
              </a:rPr>
              <a:t>%).</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23" name="Google Shape;123;p16"/>
          <p:cNvSpPr txBox="1"/>
          <p:nvPr/>
        </p:nvSpPr>
        <p:spPr>
          <a:xfrm>
            <a:off x="6162473" y="3091458"/>
            <a:ext cx="2592288"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There are </a:t>
            </a:r>
            <a:r>
              <a:rPr lang="en-GB" sz="1800" b="1">
                <a:solidFill>
                  <a:schemeClr val="dk1"/>
                </a:solidFill>
                <a:latin typeface="Calibri"/>
                <a:ea typeface="Calibri"/>
                <a:cs typeface="Calibri"/>
                <a:sym typeface="Calibri"/>
              </a:rPr>
              <a:t>1.86 million </a:t>
            </a:r>
            <a:r>
              <a:rPr lang="en-GB" sz="1800">
                <a:solidFill>
                  <a:schemeClr val="dk1"/>
                </a:solidFill>
                <a:latin typeface="Calibri"/>
                <a:ea typeface="Calibri"/>
                <a:cs typeface="Calibri"/>
                <a:sym typeface="Calibri"/>
              </a:rPr>
              <a:t>people in the UK who are blind or partially sighted.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16"/>
          <p:cNvSpPr txBox="1"/>
          <p:nvPr/>
        </p:nvSpPr>
        <p:spPr>
          <a:xfrm>
            <a:off x="1763688" y="5059050"/>
            <a:ext cx="2304256" cy="17543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dirty="0">
                <a:solidFill>
                  <a:schemeClr val="dk1"/>
                </a:solidFill>
                <a:latin typeface="Calibri"/>
                <a:ea typeface="Calibri"/>
                <a:cs typeface="Calibri"/>
                <a:sym typeface="Calibri"/>
              </a:rPr>
              <a:t>Around </a:t>
            </a:r>
            <a:r>
              <a:rPr lang="en-GB" sz="1800" b="1" dirty="0">
                <a:solidFill>
                  <a:schemeClr val="dk1"/>
                </a:solidFill>
                <a:latin typeface="Calibri"/>
                <a:ea typeface="Calibri"/>
                <a:cs typeface="Calibri"/>
                <a:sym typeface="Calibri"/>
              </a:rPr>
              <a:t>1.5 million </a:t>
            </a:r>
            <a:r>
              <a:rPr lang="en-GB" sz="1800" dirty="0">
                <a:solidFill>
                  <a:schemeClr val="dk1"/>
                </a:solidFill>
                <a:latin typeface="Calibri"/>
                <a:ea typeface="Calibri"/>
                <a:cs typeface="Calibri"/>
                <a:sym typeface="Calibri"/>
              </a:rPr>
              <a:t>people in the UK have a learning disability</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(NHS UK</a:t>
            </a:r>
            <a:r>
              <a:rPr lang="en-GB" sz="1800" dirty="0" smtClean="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25" name="Google Shape;125;p16"/>
          <p:cNvSpPr txBox="1"/>
          <p:nvPr/>
        </p:nvSpPr>
        <p:spPr>
          <a:xfrm>
            <a:off x="6234481" y="1340768"/>
            <a:ext cx="2520280" cy="1477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Around 700,000 people may have </a:t>
            </a:r>
            <a:r>
              <a:rPr lang="en-GB" sz="1800" b="1">
                <a:solidFill>
                  <a:schemeClr val="dk1"/>
                </a:solidFill>
                <a:latin typeface="Calibri"/>
                <a:ea typeface="Calibri"/>
                <a:cs typeface="Calibri"/>
                <a:sym typeface="Calibri"/>
              </a:rPr>
              <a:t>autism</a:t>
            </a:r>
            <a:r>
              <a:rPr lang="en-GB" sz="1800">
                <a:solidFill>
                  <a:schemeClr val="dk1"/>
                </a:solidFill>
                <a:latin typeface="Calibri"/>
                <a:ea typeface="Calibri"/>
                <a:cs typeface="Calibri"/>
                <a:sym typeface="Calibri"/>
              </a:rPr>
              <a:t>, or more than </a:t>
            </a:r>
            <a:r>
              <a:rPr lang="en-GB" sz="1800" b="1">
                <a:solidFill>
                  <a:schemeClr val="dk1"/>
                </a:solidFill>
                <a:latin typeface="Calibri"/>
                <a:ea typeface="Calibri"/>
                <a:cs typeface="Calibri"/>
                <a:sym typeface="Calibri"/>
              </a:rPr>
              <a:t>1 in 100 </a:t>
            </a:r>
            <a:r>
              <a:rPr lang="en-GB" sz="1800">
                <a:solidFill>
                  <a:schemeClr val="dk1"/>
                </a:solidFill>
                <a:latin typeface="Calibri"/>
                <a:ea typeface="Calibri"/>
                <a:cs typeface="Calibri"/>
                <a:sym typeface="Calibri"/>
              </a:rPr>
              <a:t>of</a:t>
            </a:r>
            <a:r>
              <a:rPr lang="en-GB" sz="1800" b="1">
                <a:solidFill>
                  <a:schemeClr val="dk1"/>
                </a:solidFill>
                <a:latin typeface="Calibri"/>
                <a:ea typeface="Calibri"/>
                <a:cs typeface="Calibri"/>
                <a:sym typeface="Calibri"/>
              </a:rPr>
              <a:t> </a:t>
            </a:r>
            <a:r>
              <a:rPr lang="en-GB" sz="1800">
                <a:solidFill>
                  <a:schemeClr val="dk1"/>
                </a:solidFill>
                <a:latin typeface="Calibri"/>
                <a:ea typeface="Calibri"/>
                <a:cs typeface="Calibri"/>
                <a:sym typeface="Calibri"/>
              </a:rPr>
              <a:t>the UK population.</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959"/>
              <a:buFont typeface="Calibri"/>
              <a:buNone/>
            </a:pPr>
            <a:r>
              <a:rPr lang="en-GB" sz="2800" dirty="0" smtClean="0"/>
              <a:t>People with a disability participating in </a:t>
            </a:r>
            <a:r>
              <a:rPr lang="en-GB" sz="2800" dirty="0"/>
              <a:t>Sport</a:t>
            </a:r>
            <a:endParaRPr sz="2800" dirty="0"/>
          </a:p>
        </p:txBody>
      </p:sp>
      <p:sp>
        <p:nvSpPr>
          <p:cNvPr id="132" name="Google Shape;132;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dirty="0"/>
          </a:p>
        </p:txBody>
      </p:sp>
      <p:pic>
        <p:nvPicPr>
          <p:cNvPr id="133" name="Google Shape;133;p17"/>
          <p:cNvPicPr preferRelativeResize="0"/>
          <p:nvPr/>
        </p:nvPicPr>
        <p:blipFill rotWithShape="1">
          <a:blip r:embed="rId3">
            <a:alphaModFix/>
          </a:blip>
          <a:srcRect/>
          <a:stretch/>
        </p:blipFill>
        <p:spPr>
          <a:xfrm>
            <a:off x="957009" y="2179237"/>
            <a:ext cx="3955233" cy="1361406"/>
          </a:xfrm>
          <a:prstGeom prst="rect">
            <a:avLst/>
          </a:prstGeom>
          <a:noFill/>
          <a:ln>
            <a:noFill/>
          </a:ln>
        </p:spPr>
      </p:pic>
      <p:pic>
        <p:nvPicPr>
          <p:cNvPr id="134" name="Google Shape;134;p17"/>
          <p:cNvPicPr preferRelativeResize="0"/>
          <p:nvPr/>
        </p:nvPicPr>
        <p:blipFill rotWithShape="1">
          <a:blip r:embed="rId4">
            <a:alphaModFix/>
          </a:blip>
          <a:srcRect/>
          <a:stretch/>
        </p:blipFill>
        <p:spPr>
          <a:xfrm>
            <a:off x="3912780" y="4263007"/>
            <a:ext cx="4617875" cy="1441332"/>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8"/>
          <p:cNvSpPr txBox="1">
            <a:spLocks noGrp="1"/>
          </p:cNvSpPr>
          <p:nvPr>
            <p:ph type="title"/>
          </p:nvPr>
        </p:nvSpPr>
        <p:spPr>
          <a:xfrm>
            <a:off x="457200" y="274638"/>
            <a:ext cx="6428792"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GB" sz="3600" dirty="0" smtClean="0"/>
              <a:t>Paddle-Ability </a:t>
            </a:r>
            <a:r>
              <a:rPr lang="en-GB" sz="3600" dirty="0"/>
              <a:t>Sociability Film</a:t>
            </a:r>
            <a:endParaRPr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04" y="1600199"/>
            <a:ext cx="8359610" cy="4704907"/>
          </a:xfrm>
          <a:prstGeom prst="rect">
            <a:avLst/>
          </a:prstGeom>
        </p:spPr>
      </p:pic>
      <p:sp>
        <p:nvSpPr>
          <p:cNvPr id="4" name="Text Placeholder 3"/>
          <p:cNvSpPr>
            <a:spLocks noGrp="1"/>
          </p:cNvSpPr>
          <p:nvPr>
            <p:ph type="body" idx="1"/>
          </p:nvPr>
        </p:nvSpPr>
        <p:spPr>
          <a:xfrm>
            <a:off x="457200" y="2163726"/>
            <a:ext cx="8229600" cy="4525963"/>
          </a:xfrm>
        </p:spPr>
        <p:txBody>
          <a:bodyPr/>
          <a:lstStyle/>
          <a:p>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GB" dirty="0" smtClean="0"/>
              <a:t>Accessing </a:t>
            </a:r>
            <a:r>
              <a:rPr lang="en-GB" dirty="0"/>
              <a:t>our sport</a:t>
            </a:r>
            <a:endParaRPr dirty="0"/>
          </a:p>
        </p:txBody>
      </p:sp>
      <p:sp>
        <p:nvSpPr>
          <p:cNvPr id="149" name="Google Shape;149;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en-GB"/>
              <a:t>In groups, take a few minutes to discuss what barriers you think paddlers with a disability face in terms of accessing paddlesport.</a:t>
            </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0"/>
          <p:cNvSpPr txBox="1">
            <a:spLocks noGrp="1"/>
          </p:cNvSpPr>
          <p:nvPr>
            <p:ph type="title"/>
          </p:nvPr>
        </p:nvSpPr>
        <p:spPr>
          <a:xfrm>
            <a:off x="457200" y="205261"/>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GB" dirty="0" smtClean="0"/>
              <a:t>Barriers</a:t>
            </a:r>
            <a:endParaRPr dirty="0"/>
          </a:p>
        </p:txBody>
      </p:sp>
      <p:sp>
        <p:nvSpPr>
          <p:cNvPr id="156" name="Google Shape;156;p20"/>
          <p:cNvSpPr txBox="1">
            <a:spLocks noGrp="1"/>
          </p:cNvSpPr>
          <p:nvPr>
            <p:ph type="body" idx="1"/>
          </p:nvPr>
        </p:nvSpPr>
        <p:spPr>
          <a:xfrm>
            <a:off x="354563" y="1243715"/>
            <a:ext cx="8332237" cy="3816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900"/>
              <a:buNone/>
            </a:pPr>
            <a:r>
              <a:rPr lang="en-GB" sz="1900" dirty="0"/>
              <a:t>Paddlers with disabilities told us the following, did these match your discussions?</a:t>
            </a:r>
            <a:endParaRPr sz="1900" dirty="0"/>
          </a:p>
          <a:p>
            <a:pPr marL="342900" lvl="0" indent="-342900" algn="l" rtl="0">
              <a:spcBef>
                <a:spcPts val="380"/>
              </a:spcBef>
              <a:spcAft>
                <a:spcPts val="0"/>
              </a:spcAft>
              <a:buClr>
                <a:schemeClr val="dk1"/>
              </a:buClr>
              <a:buSzPts val="1900"/>
              <a:buChar char="•"/>
            </a:pPr>
            <a:r>
              <a:rPr lang="en-GB" sz="1900" dirty="0"/>
              <a:t>Unaware of local opportunities </a:t>
            </a:r>
            <a:endParaRPr dirty="0"/>
          </a:p>
          <a:p>
            <a:pPr marL="342900" lvl="0" indent="-342900" algn="l" rtl="0">
              <a:spcBef>
                <a:spcPts val="380"/>
              </a:spcBef>
              <a:spcAft>
                <a:spcPts val="0"/>
              </a:spcAft>
              <a:buClr>
                <a:schemeClr val="dk1"/>
              </a:buClr>
              <a:buSzPts val="1900"/>
              <a:buChar char="•"/>
            </a:pPr>
            <a:r>
              <a:rPr lang="en-GB" sz="1900" dirty="0"/>
              <a:t>Lack of accessible clubs</a:t>
            </a:r>
            <a:endParaRPr dirty="0"/>
          </a:p>
          <a:p>
            <a:pPr marL="342900" lvl="0" indent="-342900" algn="l" rtl="0">
              <a:spcBef>
                <a:spcPts val="380"/>
              </a:spcBef>
              <a:spcAft>
                <a:spcPts val="0"/>
              </a:spcAft>
              <a:buClr>
                <a:schemeClr val="dk1"/>
              </a:buClr>
              <a:buSzPts val="1900"/>
              <a:buChar char="•"/>
            </a:pPr>
            <a:r>
              <a:rPr lang="en-GB" sz="1900" dirty="0"/>
              <a:t>Lack of access to equipment</a:t>
            </a:r>
            <a:endParaRPr dirty="0"/>
          </a:p>
          <a:p>
            <a:pPr marL="342900" lvl="0" indent="-342900" algn="l" rtl="0">
              <a:spcBef>
                <a:spcPts val="380"/>
              </a:spcBef>
              <a:spcAft>
                <a:spcPts val="0"/>
              </a:spcAft>
              <a:buClr>
                <a:schemeClr val="dk1"/>
              </a:buClr>
              <a:buSzPts val="1900"/>
              <a:buChar char="•"/>
            </a:pPr>
            <a:r>
              <a:rPr lang="en-GB" sz="1900" dirty="0"/>
              <a:t>Lack of qualified instructors who know my needs</a:t>
            </a:r>
            <a:endParaRPr dirty="0"/>
          </a:p>
          <a:p>
            <a:pPr marL="342900" lvl="0" indent="-342900" algn="l" rtl="0">
              <a:spcBef>
                <a:spcPts val="380"/>
              </a:spcBef>
              <a:spcAft>
                <a:spcPts val="0"/>
              </a:spcAft>
              <a:buClr>
                <a:schemeClr val="dk1"/>
              </a:buClr>
              <a:buSzPts val="1900"/>
              <a:buChar char="•"/>
            </a:pPr>
            <a:r>
              <a:rPr lang="en-GB" sz="1900" dirty="0"/>
              <a:t>Safety concerns / fear of capsizing </a:t>
            </a:r>
            <a:endParaRPr dirty="0"/>
          </a:p>
          <a:p>
            <a:pPr marL="342900" lvl="0" indent="-342900" algn="l" rtl="0">
              <a:spcBef>
                <a:spcPts val="380"/>
              </a:spcBef>
              <a:spcAft>
                <a:spcPts val="0"/>
              </a:spcAft>
              <a:buClr>
                <a:schemeClr val="dk1"/>
              </a:buClr>
              <a:buSzPts val="1900"/>
              <a:buChar char="•"/>
            </a:pPr>
            <a:r>
              <a:rPr lang="en-GB" sz="1900" dirty="0"/>
              <a:t>No transport to clubs </a:t>
            </a:r>
            <a:endParaRPr dirty="0"/>
          </a:p>
          <a:p>
            <a:pPr marL="342900" lvl="0" indent="-342900" algn="l" rtl="0">
              <a:spcBef>
                <a:spcPts val="380"/>
              </a:spcBef>
              <a:spcAft>
                <a:spcPts val="0"/>
              </a:spcAft>
              <a:buClr>
                <a:schemeClr val="dk1"/>
              </a:buClr>
              <a:buSzPts val="1900"/>
              <a:buChar char="•"/>
            </a:pPr>
            <a:r>
              <a:rPr lang="en-GB" sz="1900" dirty="0"/>
              <a:t>Perceived lack of skill / </a:t>
            </a:r>
            <a:r>
              <a:rPr lang="en-GB" sz="1900" dirty="0" smtClean="0"/>
              <a:t>ability, e.g</a:t>
            </a:r>
            <a:r>
              <a:rPr lang="en-GB" sz="1900" dirty="0"/>
              <a:t>. controlling the paddles or getting into a boat </a:t>
            </a:r>
            <a:endParaRPr dirty="0"/>
          </a:p>
          <a:p>
            <a:pPr marL="342900" lvl="0" indent="-342900" algn="l" rtl="0">
              <a:spcBef>
                <a:spcPts val="380"/>
              </a:spcBef>
              <a:spcAft>
                <a:spcPts val="0"/>
              </a:spcAft>
              <a:buClr>
                <a:schemeClr val="dk1"/>
              </a:buClr>
              <a:buSzPts val="1900"/>
              <a:buChar char="•"/>
            </a:pPr>
            <a:r>
              <a:rPr lang="en-GB" sz="1900" dirty="0"/>
              <a:t>Bad childhood experiences </a:t>
            </a:r>
            <a:endParaRPr sz="1900" dirty="0"/>
          </a:p>
          <a:p>
            <a:pPr marL="342900" lvl="0" indent="-342900" algn="l" rtl="0">
              <a:spcBef>
                <a:spcPts val="380"/>
              </a:spcBef>
              <a:spcAft>
                <a:spcPts val="0"/>
              </a:spcAft>
              <a:buSzPts val="1900"/>
              <a:buChar char="•"/>
            </a:pPr>
            <a:r>
              <a:rPr lang="en-GB" sz="1900" dirty="0"/>
              <a:t>Financial constraints</a:t>
            </a:r>
            <a:endParaRPr sz="1900" dirty="0"/>
          </a:p>
          <a:p>
            <a:pPr marL="0" lvl="0" indent="0" algn="l" rtl="0">
              <a:spcBef>
                <a:spcPts val="640"/>
              </a:spcBef>
              <a:spcAft>
                <a:spcPts val="0"/>
              </a:spcAft>
              <a:buClr>
                <a:schemeClr val="dk1"/>
              </a:buClr>
              <a:buSzPts val="3200"/>
              <a:buNone/>
            </a:pPr>
            <a:endParaRPr dirty="0"/>
          </a:p>
        </p:txBody>
      </p:sp>
      <p:pic>
        <p:nvPicPr>
          <p:cNvPr id="157" name="Google Shape;157;p20"/>
          <p:cNvPicPr preferRelativeResize="0"/>
          <p:nvPr/>
        </p:nvPicPr>
        <p:blipFill rotWithShape="1">
          <a:blip r:embed="rId3">
            <a:alphaModFix/>
          </a:blip>
          <a:srcRect/>
          <a:stretch/>
        </p:blipFill>
        <p:spPr>
          <a:xfrm>
            <a:off x="213841" y="4774492"/>
            <a:ext cx="4306840" cy="1795495"/>
          </a:xfrm>
          <a:prstGeom prst="rect">
            <a:avLst/>
          </a:prstGeom>
          <a:noFill/>
          <a:ln>
            <a:noFill/>
          </a:ln>
        </p:spPr>
      </p:pic>
      <p:sp>
        <p:nvSpPr>
          <p:cNvPr id="158" name="Google Shape;158;p20"/>
          <p:cNvSpPr/>
          <p:nvPr/>
        </p:nvSpPr>
        <p:spPr>
          <a:xfrm>
            <a:off x="4665900" y="4248363"/>
            <a:ext cx="4478100" cy="2502600"/>
          </a:xfrm>
          <a:prstGeom prst="cloudCallout">
            <a:avLst>
              <a:gd name="adj1" fmla="val -47900"/>
              <a:gd name="adj2" fmla="val 46684"/>
            </a:avLst>
          </a:prstGeom>
          <a:solidFill>
            <a:srgbClr val="DAEEF3"/>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 name="Google Shape;159;p20"/>
          <p:cNvSpPr txBox="1"/>
          <p:nvPr/>
        </p:nvSpPr>
        <p:spPr>
          <a:xfrm>
            <a:off x="5315450" y="4649549"/>
            <a:ext cx="337135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dirty="0">
                <a:solidFill>
                  <a:schemeClr val="dk1"/>
                </a:solidFill>
                <a:latin typeface="Calibri"/>
                <a:ea typeface="Calibri"/>
                <a:cs typeface="Calibri"/>
                <a:sym typeface="Calibri"/>
              </a:rPr>
              <a:t>Google ‘Disability Paddlesport’ or Disability Sport in your area, what </a:t>
            </a:r>
            <a:r>
              <a:rPr lang="en-GB" sz="1600" dirty="0" smtClean="0">
                <a:solidFill>
                  <a:schemeClr val="dk1"/>
                </a:solidFill>
                <a:latin typeface="Calibri"/>
                <a:ea typeface="Calibri"/>
                <a:cs typeface="Calibri"/>
                <a:sym typeface="Calibri"/>
              </a:rPr>
              <a:t>comes </a:t>
            </a:r>
            <a:r>
              <a:rPr lang="en-GB" sz="1600" dirty="0">
                <a:solidFill>
                  <a:schemeClr val="dk1"/>
                </a:solidFill>
                <a:latin typeface="Calibri"/>
                <a:ea typeface="Calibri"/>
                <a:cs typeface="Calibri"/>
                <a:sym typeface="Calibri"/>
              </a:rPr>
              <a:t>up?</a:t>
            </a: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600" dirty="0">
                <a:solidFill>
                  <a:schemeClr val="dk1"/>
                </a:solidFill>
                <a:latin typeface="Calibri"/>
                <a:ea typeface="Calibri"/>
                <a:cs typeface="Calibri"/>
                <a:sym typeface="Calibri"/>
              </a:rPr>
              <a:t>Have a look at your </a:t>
            </a:r>
            <a:r>
              <a:rPr lang="en-GB" sz="1600" dirty="0" smtClean="0">
                <a:solidFill>
                  <a:schemeClr val="dk1"/>
                </a:solidFill>
                <a:latin typeface="Calibri"/>
                <a:ea typeface="Calibri"/>
                <a:cs typeface="Calibri"/>
                <a:sym typeface="Calibri"/>
              </a:rPr>
              <a:t>club / centre </a:t>
            </a:r>
            <a:r>
              <a:rPr lang="en-GB" sz="1600" dirty="0">
                <a:solidFill>
                  <a:schemeClr val="dk1"/>
                </a:solidFill>
                <a:latin typeface="Calibri"/>
                <a:ea typeface="Calibri"/>
                <a:cs typeface="Calibri"/>
                <a:sym typeface="Calibri"/>
              </a:rPr>
              <a:t>website. Would a paddler with a disability be able to identify they are welcome? </a:t>
            </a:r>
            <a:endParaRPr sz="16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1"/>
          <p:cNvSpPr txBox="1">
            <a:spLocks noGrp="1"/>
          </p:cNvSpPr>
          <p:nvPr>
            <p:ph type="title"/>
          </p:nvPr>
        </p:nvSpPr>
        <p:spPr>
          <a:xfrm>
            <a:off x="457200" y="321303"/>
            <a:ext cx="84819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GB" sz="3800" dirty="0" smtClean="0"/>
              <a:t>How </a:t>
            </a:r>
            <a:r>
              <a:rPr lang="en-GB" sz="3800" dirty="0"/>
              <a:t>can we limit these </a:t>
            </a:r>
            <a:r>
              <a:rPr lang="en-GB" sz="3800" dirty="0" smtClean="0"/>
              <a:t>barriers</a:t>
            </a:r>
            <a:r>
              <a:rPr lang="en-GB" sz="3800" dirty="0"/>
              <a:t>?</a:t>
            </a:r>
            <a:endParaRPr sz="3800" dirty="0"/>
          </a:p>
        </p:txBody>
      </p:sp>
      <p:sp>
        <p:nvSpPr>
          <p:cNvPr id="166" name="Google Shape;166;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en-GB"/>
              <a:t>In your groups, discuss what you could do to overcome or prevent these barriers.</a:t>
            </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72874"/>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615</TotalTime>
  <Words>1515</Words>
  <Application>Microsoft Office PowerPoint</Application>
  <PresentationFormat>On-screen Show (4:3)</PresentationFormat>
  <Paragraphs>121</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Introduction  to Paddle-Ability</vt:lpstr>
      <vt:lpstr>Aims and Objectives</vt:lpstr>
      <vt:lpstr>Disability in our Society</vt:lpstr>
      <vt:lpstr>Different Disabilities</vt:lpstr>
      <vt:lpstr>People with a disability participating in Sport</vt:lpstr>
      <vt:lpstr>Paddle-Ability Sociability Film</vt:lpstr>
      <vt:lpstr>Accessing our sport</vt:lpstr>
      <vt:lpstr>Barriers</vt:lpstr>
      <vt:lpstr>How can we limit these barriers?</vt:lpstr>
      <vt:lpstr>Inclusive Communication Film</vt:lpstr>
      <vt:lpstr>Accessible Facilities</vt:lpstr>
      <vt:lpstr>Terminology</vt:lpstr>
      <vt:lpstr>How Disability Affects Different People</vt:lpstr>
      <vt:lpstr>Equipment</vt:lpstr>
      <vt:lpstr>Planning a session</vt:lpstr>
      <vt:lpstr>Final Thoughts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Paddle-Ability</dc:title>
  <dc:creator>Natasha Devonshire</dc:creator>
  <cp:lastModifiedBy>Natasha Devonshire</cp:lastModifiedBy>
  <cp:revision>14</cp:revision>
  <dcterms:modified xsi:type="dcterms:W3CDTF">2021-11-09T14:44:08Z</dcterms:modified>
</cp:coreProperties>
</file>