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1" r:id="rId3"/>
    <p:sldId id="260" r:id="rId4"/>
    <p:sldId id="280" r:id="rId5"/>
    <p:sldId id="282" r:id="rId6"/>
    <p:sldId id="281" r:id="rId7"/>
    <p:sldId id="283" r:id="rId8"/>
    <p:sldId id="285" r:id="rId9"/>
    <p:sldId id="284" r:id="rId10"/>
    <p:sldId id="286" r:id="rId11"/>
    <p:sldId id="288" r:id="rId12"/>
    <p:sldId id="287" r:id="rId13"/>
    <p:sldId id="291" r:id="rId14"/>
    <p:sldId id="290" r:id="rId15"/>
    <p:sldId id="292" r:id="rId16"/>
    <p:sldId id="293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-168"/>
      </p:cViewPr>
      <p:guideLst>
        <p:guide orient="horz" pos="203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D5D0C-7E5D-4734-90CC-BB4F1CD88FA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95E3F-D203-4EA4-B5DF-FFFD35B04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5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itchFamily="34" charset="-128"/>
              </a:rPr>
              <a:t>JDA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D848F92-2C31-446F-8522-3CC053EF7A72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092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10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89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11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0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12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68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13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6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14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995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738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23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17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00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B540FBE-ECD9-449B-A67F-36C7125D20F8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2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79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3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05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B540FBE-ECD9-449B-A67F-36C7125D20F8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4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10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87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211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B540FBE-ECD9-449B-A67F-36C7125D20F8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23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8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91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89D4A51-F8E0-4910-AF24-CE0AD73C55AF}" type="slidenum">
              <a:rPr lang="en-US" altLang="en-US" smtClean="0">
                <a:latin typeface="Calibri" pitchFamily="34" charset="0"/>
              </a:rPr>
              <a:pPr eaLnBrk="1" hangingPunct="1">
                <a:defRPr/>
              </a:pPr>
              <a:t>9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7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97357" y="6023113"/>
            <a:ext cx="4641573" cy="834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1756" y="6173648"/>
            <a:ext cx="4028071" cy="6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5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7441" y="6356350"/>
            <a:ext cx="369404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5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1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1756" y="6173648"/>
            <a:ext cx="4028071" cy="684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52315"/>
            <a:ext cx="1030309" cy="405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85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5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97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2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5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4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18B6-B026-4020-A734-D45C3245DA6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01AC-A152-4940-8D85-DF441A2A3C0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71756" y="6173648"/>
            <a:ext cx="4028071" cy="684352"/>
          </a:xfrm>
          <a:prstGeom prst="rect">
            <a:avLst/>
          </a:prstGeom>
        </p:spPr>
      </p:pic>
      <p:pic>
        <p:nvPicPr>
          <p:cNvPr id="10" name="Picture 9" descr="http://www.liquidlife.com.au/contents/media/l_canoe%20paddle%202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8675"/>
            <a:ext cx="2851838" cy="19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380922"/>
            <a:ext cx="1192696" cy="268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5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565401"/>
            <a:ext cx="11797748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dirty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6000" dirty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CANOE Technique Model</a:t>
            </a:r>
            <a:r>
              <a:rPr lang="en-US" sz="60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60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4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233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 dirty="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81049" y="1673434"/>
            <a:ext cx="9922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/>
            <a:endParaRPr lang="en-GB" sz="2800" dirty="0">
              <a:solidFill>
                <a:srgbClr val="FF0000"/>
              </a:solidFill>
            </a:endParaRPr>
          </a:p>
          <a:p>
            <a:pPr marL="0" lvl="0" indent="0"/>
            <a:endParaRPr lang="en-GB" sz="2800" dirty="0"/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3 – Tricks &amp; Tips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6818" y="12049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Two Knee or Short Step Paddling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Paddle from Standing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AU" altLang="en-US" sz="2900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AU" altLang="en-US" sz="29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4 – “DRIVE 1”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30" y="1869302"/>
            <a:ext cx="5713274" cy="31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81048" y="1869302"/>
            <a:ext cx="9922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HOLD</a:t>
            </a:r>
            <a:r>
              <a:rPr lang="en-GB" sz="2400" dirty="0"/>
              <a:t> the Frame – </a:t>
            </a:r>
            <a:r>
              <a:rPr lang="en-GB" sz="2400" dirty="0">
                <a:solidFill>
                  <a:srgbClr val="FF0000"/>
                </a:solidFill>
              </a:rPr>
              <a:t>HOLD</a:t>
            </a:r>
            <a:r>
              <a:rPr lang="en-GB" sz="2400" dirty="0"/>
              <a:t> the Tension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Paddle side </a:t>
            </a:r>
            <a:r>
              <a:rPr lang="en-GB" sz="2400" u="sng" dirty="0">
                <a:solidFill>
                  <a:srgbClr val="FF0000"/>
                </a:solidFill>
              </a:rPr>
              <a:t>hip leads the stroke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by rotating backwards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HANG</a:t>
            </a:r>
            <a:r>
              <a:rPr lang="en-GB" sz="2400" dirty="0"/>
              <a:t> on Blade &amp; </a:t>
            </a:r>
            <a:r>
              <a:rPr lang="en-GB" sz="2400" dirty="0">
                <a:solidFill>
                  <a:srgbClr val="FF0000"/>
                </a:solidFill>
              </a:rPr>
              <a:t>PRESS</a:t>
            </a:r>
            <a:r>
              <a:rPr lang="en-GB" sz="2400" dirty="0"/>
              <a:t> down with both hands</a:t>
            </a:r>
          </a:p>
          <a:p>
            <a:pPr marL="0" lvl="0" indent="0"/>
            <a:endParaRPr lang="en-GB" sz="2800" dirty="0">
              <a:solidFill>
                <a:srgbClr val="FF0000"/>
              </a:solidFill>
            </a:endParaRPr>
          </a:p>
          <a:p>
            <a:pPr marL="0" lvl="0" indent="0"/>
            <a:endParaRPr lang="en-GB" sz="2800" dirty="0"/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4 – “DRIVE 1”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43" y="3677478"/>
            <a:ext cx="3730394" cy="19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5 – “DRIVE 2”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03" y="1869302"/>
            <a:ext cx="5351613" cy="31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624418" y="1454896"/>
            <a:ext cx="9922933" cy="319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HOLD</a:t>
            </a:r>
            <a:r>
              <a:rPr lang="en-GB" sz="2400" dirty="0"/>
              <a:t> the Frame – </a:t>
            </a:r>
            <a:r>
              <a:rPr lang="en-GB" sz="2400" dirty="0">
                <a:solidFill>
                  <a:srgbClr val="FF0000"/>
                </a:solidFill>
              </a:rPr>
              <a:t>HOLD</a:t>
            </a:r>
            <a:r>
              <a:rPr lang="en-GB" sz="2400" dirty="0"/>
              <a:t> the Tension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HANG</a:t>
            </a:r>
            <a:r>
              <a:rPr lang="en-GB" sz="2400" dirty="0"/>
              <a:t> on Blade &amp; </a:t>
            </a:r>
            <a:r>
              <a:rPr lang="en-GB" sz="2400" dirty="0">
                <a:solidFill>
                  <a:srgbClr val="FF0000"/>
                </a:solidFill>
              </a:rPr>
              <a:t>PRESS</a:t>
            </a:r>
            <a:r>
              <a:rPr lang="en-GB" sz="2400" dirty="0"/>
              <a:t> down with both hands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PUSH</a:t>
            </a:r>
            <a:r>
              <a:rPr lang="en-GB" sz="2400" dirty="0" smtClean="0"/>
              <a:t> </a:t>
            </a:r>
            <a:r>
              <a:rPr lang="en-GB" sz="2400" dirty="0"/>
              <a:t>with front </a:t>
            </a:r>
            <a:r>
              <a:rPr lang="en-GB" sz="2400" dirty="0" smtClean="0"/>
              <a:t>foot</a:t>
            </a: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Start to rotate paddle side hip forwards </a:t>
            </a:r>
            <a:r>
              <a:rPr lang="en-GB" sz="2400" dirty="0">
                <a:solidFill>
                  <a:srgbClr val="FF0000"/>
                </a:solidFill>
              </a:rPr>
              <a:t>(hip leads the stroke)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Connect through kneeling knee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Upper Body Lifts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Close the hip/knee to blade </a:t>
            </a:r>
            <a:r>
              <a:rPr lang="en-GB" sz="2400" dirty="0">
                <a:solidFill>
                  <a:srgbClr val="FF0000"/>
                </a:solidFill>
              </a:rPr>
              <a:t>“DYNAMIC ACTION”</a:t>
            </a:r>
          </a:p>
          <a:p>
            <a:pPr marL="0" lvl="0" indent="0"/>
            <a:endParaRPr lang="en-GB" sz="2800" dirty="0"/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5 – “DRIVE 2”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90" y="4022020"/>
            <a:ext cx="3794981" cy="2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Resisted work on Water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Use of Ergo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Bank Work</a:t>
            </a:r>
            <a:endParaRPr lang="en-AU" altLang="en-US" sz="29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AU" altLang="en-US" sz="3300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4 &amp; 5 – “DRIVE 1 &amp; 2” Tricks &amp; Tips</a:t>
            </a:r>
            <a:endParaRPr lang="en-US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</a:t>
            </a: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– “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 &amp; EXIT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14" y="2130911"/>
            <a:ext cx="5395237" cy="29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305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lvl="0"/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Frame –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Tension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Angle blade to steer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Blade Exits when bottom hand and paddle side hip meet</a:t>
            </a:r>
          </a:p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Exit elbow brakes on bottom arm top arm remains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Blade Exits forward aided by the hip &amp; body rotation </a:t>
            </a:r>
            <a:endParaRPr lang="en-AU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</a:t>
            </a: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– “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 &amp; EXIT”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13" y="3957358"/>
            <a:ext cx="3697355" cy="18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609600" y="1759226"/>
            <a:ext cx="10972800" cy="2067340"/>
          </a:xfrm>
        </p:spPr>
        <p:txBody>
          <a:bodyPr/>
          <a:lstStyle/>
          <a:p>
            <a:endParaRPr lang="en-GB" dirty="0" smtClean="0"/>
          </a:p>
          <a:p>
            <a:pPr algn="ctr"/>
            <a:r>
              <a:rPr lang="en-GB" sz="4400" i="1" dirty="0" smtClean="0">
                <a:solidFill>
                  <a:srgbClr val="FF0000"/>
                </a:solidFill>
              </a:rPr>
              <a:t>Any Questions ?</a:t>
            </a:r>
            <a:endParaRPr lang="en-GB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 dirty="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3598" y="26987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Position 1 –Recovery &amp; Build to “SET UP”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90" y="1884258"/>
            <a:ext cx="6380922" cy="33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81050" y="1424333"/>
            <a:ext cx="9922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Relaxed </a:t>
            </a:r>
            <a:r>
              <a:rPr lang="en-GB" sz="2400" u="sng" dirty="0">
                <a:solidFill>
                  <a:srgbClr val="FF0000"/>
                </a:solidFill>
              </a:rPr>
              <a:t>rhythmical</a:t>
            </a:r>
            <a:r>
              <a:rPr lang="en-GB" sz="2400" dirty="0"/>
              <a:t> movement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Paddle side hip leads the stroke moving down and rotating forwards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Offside hip moves down then holds position once front knee is at 90 degrees </a:t>
            </a:r>
            <a:r>
              <a:rPr lang="en-GB" sz="2400" dirty="0">
                <a:solidFill>
                  <a:srgbClr val="FF0000"/>
                </a:solidFill>
              </a:rPr>
              <a:t>(</a:t>
            </a:r>
            <a:r>
              <a:rPr lang="en-GB" sz="2400" u="sng" dirty="0">
                <a:solidFill>
                  <a:srgbClr val="FF0000"/>
                </a:solidFill>
              </a:rPr>
              <a:t>keep front foot light</a:t>
            </a:r>
            <a:r>
              <a:rPr lang="en-GB" sz="2400" dirty="0">
                <a:solidFill>
                  <a:srgbClr val="FF0000"/>
                </a:solidFill>
              </a:rPr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Paddle side hip rotates around off side hip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Shoulders counter rotate – paddle side forward – offside backwards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Blade travels </a:t>
            </a:r>
            <a:r>
              <a:rPr lang="en-GB" sz="2400" u="sng" dirty="0">
                <a:solidFill>
                  <a:srgbClr val="FF0000"/>
                </a:solidFill>
              </a:rPr>
              <a:t>close</a:t>
            </a:r>
            <a:r>
              <a:rPr lang="en-GB" sz="2400" dirty="0"/>
              <a:t> to water 3-5 cm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1 –Recovery &amp; Build to “SET UP”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922448"/>
            <a:ext cx="3957831" cy="210066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42" y="3922448"/>
            <a:ext cx="1846580" cy="12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lvl="1" indent="0" eaLnBrk="1" hangingPunct="1">
              <a:lnSpc>
                <a:spcPct val="80000"/>
              </a:lnSpc>
              <a:buNone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Lunge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Straight Arm Swing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Swing – Cross Bow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 dirty="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3598" y="26987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Position 1 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Tricks &amp; Tips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5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81050" y="1143623"/>
            <a:ext cx="9922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/>
            <a:endParaRPr lang="en-GB" sz="2800" dirty="0"/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2 – “SET UP” for the “CATCH”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98" y="1908313"/>
            <a:ext cx="6122505" cy="33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81050" y="1143623"/>
            <a:ext cx="9922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/>
            <a:endParaRPr lang="en-GB" sz="2800" dirty="0"/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2 – “SET UP” for the “CATCH”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3930" y="2076788"/>
            <a:ext cx="6969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Fully extend and rotate to create the “A” frame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(neutral lines)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Tension the frame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Keep weight on kneeling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front foot light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0" y="3899027"/>
            <a:ext cx="3399182" cy="21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lvl="1" indent="0" eaLnBrk="1" hangingPunct="1">
              <a:lnSpc>
                <a:spcPct val="80000"/>
              </a:lnSpc>
              <a:buNone/>
            </a:pPr>
            <a:endParaRPr lang="en-AU" altLang="en-US" sz="29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Imagine Egg </a:t>
            </a:r>
            <a:r>
              <a:rPr lang="en-AU" altLang="en-US" sz="2900" dirty="0">
                <a:latin typeface="Arial" charset="0"/>
                <a:cs typeface="Arial" charset="0"/>
              </a:rPr>
              <a:t>U</a:t>
            </a:r>
            <a:r>
              <a:rPr lang="en-AU" altLang="en-US" sz="2900" dirty="0" smtClean="0">
                <a:latin typeface="Arial" charset="0"/>
                <a:cs typeface="Arial" charset="0"/>
              </a:rPr>
              <a:t>nder </a:t>
            </a:r>
            <a:r>
              <a:rPr lang="en-AU" altLang="en-US" sz="2900" dirty="0">
                <a:latin typeface="Arial" charset="0"/>
                <a:cs typeface="Arial" charset="0"/>
              </a:rPr>
              <a:t>F</a:t>
            </a:r>
            <a:r>
              <a:rPr lang="en-AU" altLang="en-US" sz="2900" dirty="0" smtClean="0">
                <a:latin typeface="Arial" charset="0"/>
                <a:cs typeface="Arial" charset="0"/>
              </a:rPr>
              <a:t>ront </a:t>
            </a:r>
            <a:r>
              <a:rPr lang="en-AU" altLang="en-US" sz="2900" dirty="0">
                <a:latin typeface="Arial" charset="0"/>
                <a:cs typeface="Arial" charset="0"/>
              </a:rPr>
              <a:t>F</a:t>
            </a:r>
            <a:r>
              <a:rPr lang="en-AU" altLang="en-US" sz="2900" dirty="0" smtClean="0">
                <a:latin typeface="Arial" charset="0"/>
                <a:cs typeface="Arial" charset="0"/>
              </a:rPr>
              <a:t>oot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altLang="en-US" sz="2900" dirty="0" smtClean="0">
                <a:latin typeface="Arial" charset="0"/>
                <a:cs typeface="Arial" charset="0"/>
              </a:rPr>
              <a:t>Look Under Top Arm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altLang="en-US" sz="29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 dirty="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3598" y="26987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Position 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</a:t>
            </a:r>
            <a:r>
              <a:rPr lang="en-US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Tricks &amp; Tips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9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81049" y="1673434"/>
            <a:ext cx="9922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/>
            <a:endParaRPr lang="en-GB" sz="2800" dirty="0"/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3 – The “CATCH”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91" y="1869302"/>
            <a:ext cx="5446644" cy="30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27051" y="2060576"/>
            <a:ext cx="1046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2400">
              <a:latin typeface="Arial" charset="0"/>
              <a:cs typeface="Arial" charset="0"/>
            </a:endParaRPr>
          </a:p>
          <a:p>
            <a:pPr lvl="1" eaLnBrk="1" hangingPunct="1">
              <a:buFontTx/>
              <a:buChar char="–"/>
            </a:pPr>
            <a:endParaRPr lang="en-US" altLang="en-US" sz="2400">
              <a:latin typeface="Arial" charset="0"/>
              <a:cs typeface="Arial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24418" y="1052513"/>
            <a:ext cx="112479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AU" altLang="en-US" sz="29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AU" altLang="en-US" sz="3300">
              <a:latin typeface="Arial" charset="0"/>
              <a:cs typeface="Arial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781049" y="1673434"/>
            <a:ext cx="99229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HOLD</a:t>
            </a:r>
            <a:r>
              <a:rPr lang="en-GB" sz="2400" dirty="0"/>
              <a:t> the Frame - </a:t>
            </a:r>
            <a:r>
              <a:rPr lang="en-GB" sz="2400" dirty="0">
                <a:solidFill>
                  <a:srgbClr val="FF0000"/>
                </a:solidFill>
              </a:rPr>
              <a:t>HOLD</a:t>
            </a:r>
            <a:r>
              <a:rPr lang="en-GB" sz="2400" dirty="0"/>
              <a:t> the Rotation -</a:t>
            </a:r>
            <a:r>
              <a:rPr lang="en-GB" sz="2400" dirty="0">
                <a:solidFill>
                  <a:srgbClr val="FF0000"/>
                </a:solidFill>
              </a:rPr>
              <a:t>HOLD</a:t>
            </a:r>
            <a:r>
              <a:rPr lang="en-GB" sz="2400" dirty="0"/>
              <a:t> the Tension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Pivot upper body from Hips</a:t>
            </a:r>
            <a:r>
              <a:rPr lang="en-GB" sz="2400" dirty="0">
                <a:solidFill>
                  <a:srgbClr val="FF0000"/>
                </a:solidFill>
              </a:rPr>
              <a:t>(</a:t>
            </a:r>
            <a:r>
              <a:rPr lang="en-GB" sz="2400" u="sng" dirty="0">
                <a:solidFill>
                  <a:srgbClr val="FF0000"/>
                </a:solidFill>
              </a:rPr>
              <a:t>keep front foot light)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Transfer body weight from kneeling knee to blade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Blade enters forward – </a:t>
            </a:r>
            <a:r>
              <a:rPr lang="en-GB" sz="2400" dirty="0">
                <a:solidFill>
                  <a:srgbClr val="FF0000"/>
                </a:solidFill>
              </a:rPr>
              <a:t>“DYNAMIC &amp; HIGH IMPULSE ACTION”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Bury blade quickly </a:t>
            </a:r>
            <a:r>
              <a:rPr lang="en-GB" sz="2400" u="sng" dirty="0">
                <a:solidFill>
                  <a:srgbClr val="FF0000"/>
                </a:solidFill>
              </a:rPr>
              <a:t>(upper body drops as one)</a:t>
            </a:r>
            <a:endParaRPr lang="en-GB" sz="2400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HANG on the blade </a:t>
            </a:r>
            <a:r>
              <a:rPr lang="en-GB" sz="2400" u="sng" dirty="0">
                <a:solidFill>
                  <a:srgbClr val="FF0000"/>
                </a:solidFill>
              </a:rPr>
              <a:t>(like pole vault)</a:t>
            </a:r>
            <a:endParaRPr lang="en-GB" sz="2400" dirty="0">
              <a:solidFill>
                <a:srgbClr val="FF0000"/>
              </a:solidFill>
            </a:endParaRPr>
          </a:p>
          <a:p>
            <a:pPr marL="0" lvl="0" indent="0"/>
            <a:endParaRPr lang="en-GB" sz="2800" dirty="0"/>
          </a:p>
          <a:p>
            <a:pPr>
              <a:lnSpc>
                <a:spcPct val="80000"/>
              </a:lnSpc>
              <a:spcBef>
                <a:spcPct val="20000"/>
              </a:spcBef>
              <a:buSzPct val="40000"/>
              <a:buFontTx/>
              <a:buBlip>
                <a:blip r:embed="rId3"/>
              </a:buBlip>
              <a:defRPr/>
            </a:pPr>
            <a:endParaRPr lang="en-GB" altLang="en-US" sz="28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SzPct val="40000"/>
              <a:defRPr/>
            </a:pPr>
            <a:endParaRPr lang="en-GB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5806" y="28133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Key Position 3 – The “CATCH”</a:t>
            </a:r>
            <a:endParaRPr 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8" y="18693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10" y="3794828"/>
            <a:ext cx="3353820" cy="23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29191EC-CD7E-4F75-994B-5C2C380DE4A0}" vid="{796EBDFE-9457-4486-8A2D-3CF4E38330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 Canoeing Conference Template</Template>
  <TotalTime>453</TotalTime>
  <Words>469</Words>
  <Application>Microsoft Office PowerPoint</Application>
  <PresentationFormat>Widescreen</PresentationFormat>
  <Paragraphs>105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Office Theme</vt:lpstr>
      <vt:lpstr>  CANOE Technique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Ricky Snodgrass</cp:lastModifiedBy>
  <cp:revision>46</cp:revision>
  <dcterms:created xsi:type="dcterms:W3CDTF">2013-10-19T06:49:08Z</dcterms:created>
  <dcterms:modified xsi:type="dcterms:W3CDTF">2021-10-27T07:30:52Z</dcterms:modified>
</cp:coreProperties>
</file>